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 id="2147483655" r:id="rId5"/>
    <p:sldMasterId id="2147483662" r:id="rId6"/>
    <p:sldMasterId id="2147483670" r:id="rId7"/>
    <p:sldMasterId id="2147483680" r:id="rId8"/>
  </p:sldMasterIdLst>
  <p:notesMasterIdLst>
    <p:notesMasterId r:id="rId49"/>
  </p:notesMasterIdLst>
  <p:sldIdLst>
    <p:sldId id="256" r:id="rId9"/>
    <p:sldId id="263" r:id="rId10"/>
    <p:sldId id="262" r:id="rId11"/>
    <p:sldId id="264" r:id="rId12"/>
    <p:sldId id="266" r:id="rId13"/>
    <p:sldId id="267" r:id="rId14"/>
    <p:sldId id="270" r:id="rId15"/>
    <p:sldId id="284" r:id="rId16"/>
    <p:sldId id="289" r:id="rId17"/>
    <p:sldId id="297" r:id="rId18"/>
    <p:sldId id="272" r:id="rId19"/>
    <p:sldId id="296" r:id="rId20"/>
    <p:sldId id="445" r:id="rId21"/>
    <p:sldId id="257" r:id="rId22"/>
    <p:sldId id="422" r:id="rId23"/>
    <p:sldId id="282" r:id="rId24"/>
    <p:sldId id="298" r:id="rId25"/>
    <p:sldId id="286" r:id="rId26"/>
    <p:sldId id="287" r:id="rId27"/>
    <p:sldId id="427" r:id="rId28"/>
    <p:sldId id="428" r:id="rId29"/>
    <p:sldId id="446" r:id="rId30"/>
    <p:sldId id="271" r:id="rId31"/>
    <p:sldId id="280" r:id="rId32"/>
    <p:sldId id="299" r:id="rId33"/>
    <p:sldId id="273" r:id="rId34"/>
    <p:sldId id="281" r:id="rId35"/>
    <p:sldId id="279" r:id="rId36"/>
    <p:sldId id="439" r:id="rId37"/>
    <p:sldId id="365" r:id="rId38"/>
    <p:sldId id="406" r:id="rId39"/>
    <p:sldId id="409" r:id="rId40"/>
    <p:sldId id="410" r:id="rId41"/>
    <p:sldId id="411" r:id="rId42"/>
    <p:sldId id="412" r:id="rId43"/>
    <p:sldId id="407" r:id="rId44"/>
    <p:sldId id="413" r:id="rId45"/>
    <p:sldId id="423" r:id="rId46"/>
    <p:sldId id="346" r:id="rId47"/>
    <p:sldId id="351" r:id="rId48"/>
  </p:sldIdLst>
  <p:sldSz cx="17340263" cy="9753600"/>
  <p:notesSz cx="70104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2"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2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8C7632-CF51-4EF7-B56F-CCEA189A738D}" v="3" dt="2023-07-18T11:22:15.558"/>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3"/>
    <p:restoredTop sz="67431" autoAdjust="0"/>
  </p:normalViewPr>
  <p:slideViewPr>
    <p:cSldViewPr snapToGrid="0">
      <p:cViewPr varScale="1">
        <p:scale>
          <a:sx n="39" d="100"/>
          <a:sy n="39" d="100"/>
        </p:scale>
        <p:origin x="204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microsoft.com/office/2015/10/relationships/revisionInfo" Target="revisionInfo.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tan Hale" userId="4e810f15-7125-456a-9649-63d4a79d866f" providerId="ADAL" clId="{188C7632-CF51-4EF7-B56F-CCEA189A738D}"/>
    <pc:docChg chg="custSel modSld">
      <pc:chgData name="Tristan Hale" userId="4e810f15-7125-456a-9649-63d4a79d866f" providerId="ADAL" clId="{188C7632-CF51-4EF7-B56F-CCEA189A738D}" dt="2023-07-18T11:21:37.899" v="1" actId="1076"/>
      <pc:docMkLst>
        <pc:docMk/>
      </pc:docMkLst>
      <pc:sldChg chg="modSp mod">
        <pc:chgData name="Tristan Hale" userId="4e810f15-7125-456a-9649-63d4a79d866f" providerId="ADAL" clId="{188C7632-CF51-4EF7-B56F-CCEA189A738D}" dt="2023-07-18T11:20:41.139" v="0" actId="27636"/>
        <pc:sldMkLst>
          <pc:docMk/>
          <pc:sldMk cId="745393137" sldId="296"/>
        </pc:sldMkLst>
        <pc:spChg chg="mod">
          <ac:chgData name="Tristan Hale" userId="4e810f15-7125-456a-9649-63d4a79d866f" providerId="ADAL" clId="{188C7632-CF51-4EF7-B56F-CCEA189A738D}" dt="2023-07-18T11:20:41.139" v="0" actId="27636"/>
          <ac:spMkLst>
            <pc:docMk/>
            <pc:sldMk cId="745393137" sldId="296"/>
            <ac:spMk id="2" creationId="{FA7D2FF2-3AAB-45D9-8556-09F4A5DFF8C2}"/>
          </ac:spMkLst>
        </pc:spChg>
      </pc:sldChg>
      <pc:sldChg chg="modSp mod">
        <pc:chgData name="Tristan Hale" userId="4e810f15-7125-456a-9649-63d4a79d866f" providerId="ADAL" clId="{188C7632-CF51-4EF7-B56F-CCEA189A738D}" dt="2023-07-18T11:21:37.899" v="1" actId="1076"/>
        <pc:sldMkLst>
          <pc:docMk/>
          <pc:sldMk cId="2598976016" sldId="409"/>
        </pc:sldMkLst>
        <pc:picChg chg="mod">
          <ac:chgData name="Tristan Hale" userId="4e810f15-7125-456a-9649-63d4a79d866f" providerId="ADAL" clId="{188C7632-CF51-4EF7-B56F-CCEA189A738D}" dt="2023-07-18T11:21:37.899" v="1" actId="1076"/>
          <ac:picMkLst>
            <pc:docMk/>
            <pc:sldMk cId="2598976016" sldId="409"/>
            <ac:picMk id="4" creationId="{618E0FED-303F-1F87-FD14-802F4723A39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session is only used if you are conducting a multi-day training event. Considerable time is devoted to getting to know the participants and establishing their own backgrounds, familiarity with Sphere and their own learning objectives. It should take about 90 minutes for a group of 20–30 participants. Larger or smaller groups will affect the overall timing, as it takes twice as long to introduce 30 people as it does 15.</a:t>
            </a:r>
          </a:p>
          <a:p>
            <a:endParaRPr lang="en-GB" sz="1400" noProof="0" dirty="0"/>
          </a:p>
          <a:p>
            <a:r>
              <a:rPr lang="en-GB" sz="1400" noProof="0" dirty="0"/>
              <a:t>In preparation for the introduction exercise, mark a spot in the centre of the training room with a large X in tape on the floor. You can also mark the spot with a jerry can, a small “tent” folded from A4 paper, or other object to represent people needing emergency assistance. If there are specific locally recognised elements to represent “the field” in your region then try to find and use those.</a:t>
            </a:r>
          </a:p>
          <a:p>
            <a:endParaRPr lang="en-GB" sz="1400" noProof="0" dirty="0"/>
          </a:p>
          <a:p>
            <a:r>
              <a:rPr lang="en-GB" sz="1400" noProof="0" dirty="0"/>
              <a:t>It is a good idea to prepare a flipchart or paper on the wall or whiteboard as a “Parking Lot” for issues or questions which may arise that are better addressed in later sessions, or for which there is no time in the current session. Make a habit of keeping this up for all sessions and be careful to monitor it and address all issues that are “parked” before the end of the workshop.</a:t>
            </a:r>
          </a:p>
        </p:txBody>
      </p:sp>
    </p:spTree>
    <p:extLst>
      <p:ext uri="{BB962C8B-B14F-4D97-AF65-F5344CB8AC3E}">
        <p14:creationId xmlns:p14="http://schemas.microsoft.com/office/powerpoint/2010/main" val="3684114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If you used STP session 1 then this is a reminder and a revisit.</a:t>
            </a:r>
          </a:p>
          <a:p>
            <a:endParaRPr lang="en-GB" sz="1400" noProof="0" dirty="0"/>
          </a:p>
          <a:p>
            <a:r>
              <a:rPr lang="en-GB" sz="1400" noProof="0" dirty="0"/>
              <a:t>Ask participants for their definition of dignity. If there isn’t clarity on this, call for examples (in lieu of a definition) of programmes where dignity was preserved, or where it was diminished in humanitarian response.</a:t>
            </a:r>
          </a:p>
          <a:p>
            <a:endParaRPr lang="en-GB" sz="1400" noProof="0" dirty="0"/>
          </a:p>
          <a:p>
            <a:r>
              <a:rPr lang="en-GB" sz="1400" noProof="0" dirty="0"/>
              <a:t>Note that most dictionary definitions include language such as</a:t>
            </a:r>
            <a:r>
              <a:rPr lang="en-GB" sz="1400" b="0" i="0" noProof="0" dirty="0">
                <a:effectLst/>
                <a:latin typeface="+mn-lt"/>
                <a:ea typeface="+mn-ea"/>
                <a:cs typeface="+mn-cs"/>
                <a:sym typeface="Helvetica Neue"/>
              </a:rPr>
              <a:t> “the state or quality of being worthy of honour or respect” or “a sense of pride in oneself; self-respect”. This can be quite nuanced. In one sense dignity is self-defined – humanitarians can neither bestow it nor remove it, however we endeavour to treat people with honour and respect.</a:t>
            </a:r>
          </a:p>
          <a:p>
            <a:endParaRPr lang="en-GB" sz="1400" b="0" i="0" noProof="0" dirty="0">
              <a:effectLst/>
              <a:latin typeface="+mn-lt"/>
              <a:ea typeface="+mn-ea"/>
              <a:cs typeface="+mn-cs"/>
              <a:sym typeface="Helvetica Neue"/>
            </a:endParaRPr>
          </a:p>
          <a:p>
            <a:r>
              <a:rPr lang="en-GB" sz="1400" b="0" i="0" noProof="0" dirty="0">
                <a:effectLst/>
                <a:latin typeface="+mn-lt"/>
                <a:ea typeface="+mn-ea"/>
                <a:cs typeface="+mn-cs"/>
                <a:sym typeface="Helvetica Neue"/>
              </a:rPr>
              <a:t>If the participants do not have adequate examples to share, these could be offered:</a:t>
            </a:r>
          </a:p>
          <a:p>
            <a:pPr marL="342900" indent="-342900">
              <a:buFont typeface="Arial" panose="020B0604020202020204" pitchFamily="34" charset="0"/>
              <a:buChar char="•"/>
            </a:pPr>
            <a:r>
              <a:rPr lang="en-GB" sz="1400" b="0" i="0" noProof="0" dirty="0">
                <a:effectLst/>
                <a:latin typeface="+mn-lt"/>
                <a:ea typeface="+mn-ea"/>
                <a:cs typeface="+mn-cs"/>
                <a:sym typeface="Helvetica Neue"/>
              </a:rPr>
              <a:t>Providing shelter from the sun and distributing water to beneficiaries while they are waiting in line to receive hygiene kits</a:t>
            </a:r>
          </a:p>
          <a:p>
            <a:pPr marL="342900" indent="-342900">
              <a:buFont typeface="Arial" panose="020B0604020202020204" pitchFamily="34" charset="0"/>
              <a:buChar char="•"/>
            </a:pPr>
            <a:r>
              <a:rPr lang="en-GB" sz="1400" b="0" i="0" noProof="0" dirty="0">
                <a:effectLst/>
                <a:latin typeface="+mn-lt"/>
                <a:ea typeface="+mn-ea"/>
                <a:cs typeface="+mn-cs"/>
                <a:sym typeface="Helvetica Neue"/>
              </a:rPr>
              <a:t>Providing people cash to buy the food they prefer (and decide to buy) instead of providing in-kind dried rations</a:t>
            </a:r>
          </a:p>
          <a:p>
            <a:pPr marL="342900" indent="-342900">
              <a:buFont typeface="Arial" panose="020B0604020202020204" pitchFamily="34" charset="0"/>
              <a:buChar char="•"/>
            </a:pPr>
            <a:r>
              <a:rPr lang="en-GB" sz="1400" b="0" i="0" noProof="0" dirty="0">
                <a:effectLst/>
                <a:latin typeface="+mn-lt"/>
                <a:ea typeface="+mn-ea"/>
                <a:cs typeface="+mn-cs"/>
                <a:sym typeface="Helvetica Neue"/>
              </a:rPr>
              <a:t>At a registration centre, providing child-friendly spaces so their time and interests are respected</a:t>
            </a:r>
            <a:endParaRPr lang="en-GB" sz="1400" noProof="0" dirty="0"/>
          </a:p>
        </p:txBody>
      </p:sp>
    </p:spTree>
    <p:extLst>
      <p:ext uri="{BB962C8B-B14F-4D97-AF65-F5344CB8AC3E}">
        <p14:creationId xmlns:p14="http://schemas.microsoft.com/office/powerpoint/2010/main" val="215236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These beliefs led to the Sphere Project and ultimately to the Sphere Handbook, which has evolved to its current form and wide acceptance.</a:t>
            </a:r>
          </a:p>
        </p:txBody>
      </p:sp>
    </p:spTree>
    <p:extLst>
      <p:ext uri="{BB962C8B-B14F-4D97-AF65-F5344CB8AC3E}">
        <p14:creationId xmlns:p14="http://schemas.microsoft.com/office/powerpoint/2010/main" val="3284103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just a quick background to explain the origins of Sphere and its status in the humanitarian community today.</a:t>
            </a:r>
          </a:p>
        </p:txBody>
      </p:sp>
    </p:spTree>
    <p:extLst>
      <p:ext uri="{BB962C8B-B14F-4D97-AF65-F5344CB8AC3E}">
        <p14:creationId xmlns:p14="http://schemas.microsoft.com/office/powerpoint/2010/main" val="2636897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 key point of this slide is to highlight the fundamental point that informed use of Sphere means the use of </a:t>
            </a:r>
            <a:r>
              <a:rPr lang="en-US" sz="1400" b="1" u="none" dirty="0"/>
              <a:t>all of Sphere </a:t>
            </a:r>
            <a:r>
              <a:rPr lang="en-US" sz="1400" dirty="0"/>
              <a:t>– not just the four technical chapters if you are a field worker, and not just the foundation chapters if you are a protection officer.</a:t>
            </a:r>
          </a:p>
        </p:txBody>
      </p:sp>
    </p:spTree>
    <p:extLst>
      <p:ext uri="{BB962C8B-B14F-4D97-AF65-F5344CB8AC3E}">
        <p14:creationId xmlns:p14="http://schemas.microsoft.com/office/powerpoint/2010/main" val="182934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Take a few moments for participants to locate this chapter in their Handbooks. Highlight the two core points underpinning the Sphere philosophy and approach – the </a:t>
            </a:r>
            <a:r>
              <a:rPr lang="en-US" sz="1400" b="1" dirty="0"/>
              <a:t>right</a:t>
            </a:r>
            <a:r>
              <a:rPr lang="en-US" sz="1400" dirty="0"/>
              <a:t> to assistance, and provision of that assistance with </a:t>
            </a:r>
            <a:r>
              <a:rPr lang="en-US" sz="1400" b="1" dirty="0"/>
              <a:t>dignity. </a:t>
            </a:r>
          </a:p>
          <a:p>
            <a:endParaRPr lang="en-US" sz="1400" b="1" dirty="0"/>
          </a:p>
          <a:p>
            <a:r>
              <a:rPr lang="en-US" sz="1400" b="1" dirty="0"/>
              <a:t>Make a point that in one sense, the Charter answers the question of </a:t>
            </a:r>
            <a:r>
              <a:rPr lang="en-US" sz="1400" b="1" u="sng" dirty="0"/>
              <a:t>why we do humanitarian work</a:t>
            </a:r>
            <a:r>
              <a:rPr lang="en-US" sz="1400" b="1" dirty="0"/>
              <a:t>. </a:t>
            </a:r>
            <a:r>
              <a:rPr lang="en-US" sz="1400" b="0" dirty="0"/>
              <a:t>(What and how come next.)</a:t>
            </a:r>
          </a:p>
        </p:txBody>
      </p:sp>
    </p:spTree>
    <p:extLst>
      <p:ext uri="{BB962C8B-B14F-4D97-AF65-F5344CB8AC3E}">
        <p14:creationId xmlns:p14="http://schemas.microsoft.com/office/powerpoint/2010/main" val="14905858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participants to locate this part of the Handbook. Ask them to quickly read the four principles, and relate these to the two fundamental philosophical points just discussed. They should see how these four principles flow from those two concepts by adding more detail. The two philosophical points about </a:t>
            </a:r>
            <a:r>
              <a:rPr lang="en-US" sz="1400" b="1" u="none" dirty="0"/>
              <a:t>what people (affected people and people in general) should have </a:t>
            </a:r>
            <a:r>
              <a:rPr lang="en-US" sz="1400" dirty="0"/>
              <a:t>are restated as </a:t>
            </a:r>
            <a:r>
              <a:rPr lang="en-US" sz="1400" b="1" u="none" dirty="0"/>
              <a:t>four actions that humanitarians should take </a:t>
            </a:r>
            <a:r>
              <a:rPr lang="en-US" sz="1400" dirty="0"/>
              <a:t>(enhance, ensure, assist, and help).</a:t>
            </a:r>
          </a:p>
          <a:p>
            <a:endParaRPr lang="en-US" sz="1400" dirty="0"/>
          </a:p>
          <a:p>
            <a:pPr marL="0" marR="0" lvl="0" indent="0" algn="l" defTabSz="457200" eaLnBrk="1" fontAlgn="auto" latinLnBrk="0" hangingPunct="1">
              <a:lnSpc>
                <a:spcPct val="117999"/>
              </a:lnSpc>
              <a:spcBef>
                <a:spcPts val="0"/>
              </a:spcBef>
              <a:spcAft>
                <a:spcPts val="0"/>
              </a:spcAft>
              <a:buClrTx/>
              <a:buSzTx/>
              <a:buFontTx/>
              <a:buNone/>
              <a:tabLst/>
              <a:defRPr/>
            </a:pPr>
            <a:r>
              <a:rPr lang="en-US" sz="1400" b="1" dirty="0"/>
              <a:t>Make a point that the Protection Principles answer the question of </a:t>
            </a:r>
            <a:r>
              <a:rPr lang="en-US" sz="1400" b="1" u="sng" dirty="0"/>
              <a:t>what we are supposed to do</a:t>
            </a:r>
            <a:r>
              <a:rPr lang="en-US" sz="1400" b="1" u="none" dirty="0"/>
              <a:t> (in broad terms)</a:t>
            </a:r>
            <a:r>
              <a:rPr lang="en-US" sz="1400" b="1" dirty="0"/>
              <a:t>. </a:t>
            </a:r>
            <a:r>
              <a:rPr lang="en-US" sz="1400" b="0" dirty="0"/>
              <a:t>(How we go about this comes next.)</a:t>
            </a:r>
          </a:p>
          <a:p>
            <a:endParaRPr lang="en-US" sz="1400" dirty="0"/>
          </a:p>
        </p:txBody>
      </p:sp>
    </p:spTree>
    <p:extLst>
      <p:ext uri="{BB962C8B-B14F-4D97-AF65-F5344CB8AC3E}">
        <p14:creationId xmlns:p14="http://schemas.microsoft.com/office/powerpoint/2010/main" val="1371238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Explain that as of the 2018 edition of the Handbook, the CHS is an integral part of the overall Sphere approach (replacing the earlier Sphere Core Standards).</a:t>
            </a:r>
          </a:p>
          <a:p>
            <a:endParaRPr lang="en-US" sz="1400" dirty="0"/>
          </a:p>
          <a:p>
            <a:pPr marL="0" marR="0" lvl="0" indent="0" defTabSz="457200" eaLnBrk="1" fontAlgn="auto" latinLnBrk="0" hangingPunct="1">
              <a:lnSpc>
                <a:spcPct val="117999"/>
              </a:lnSpc>
              <a:spcBef>
                <a:spcPts val="0"/>
              </a:spcBef>
              <a:spcAft>
                <a:spcPts val="0"/>
              </a:spcAft>
              <a:buClrTx/>
              <a:buSzTx/>
              <a:buFontTx/>
              <a:buNone/>
              <a:tabLst/>
              <a:defRPr/>
            </a:pPr>
            <a:r>
              <a:rPr lang="en-US" sz="1400" b="1" dirty="0"/>
              <a:t>Make a point that the CHS answers the question</a:t>
            </a:r>
            <a:r>
              <a:rPr lang="en-US" sz="1400" b="1" u="none" dirty="0"/>
              <a:t> of </a:t>
            </a:r>
            <a:r>
              <a:rPr lang="en-US" sz="1400" b="1" u="sng" dirty="0"/>
              <a:t>how we conduct ourselves in humanitarian work</a:t>
            </a:r>
            <a:r>
              <a:rPr lang="en-US" sz="1400" b="1" u="none" dirty="0"/>
              <a:t> </a:t>
            </a:r>
            <a:r>
              <a:rPr lang="en-US" sz="1400" b="1" dirty="0"/>
              <a:t>(from a management perspective).</a:t>
            </a:r>
          </a:p>
          <a:p>
            <a:pPr marL="0" marR="0" lvl="0" indent="0" defTabSz="457200" eaLnBrk="1" fontAlgn="auto" latinLnBrk="0" hangingPunct="1">
              <a:lnSpc>
                <a:spcPct val="117999"/>
              </a:lnSpc>
              <a:spcBef>
                <a:spcPts val="0"/>
              </a:spcBef>
              <a:spcAft>
                <a:spcPts val="0"/>
              </a:spcAft>
              <a:buClrTx/>
              <a:buSzTx/>
              <a:buFontTx/>
              <a:buNone/>
              <a:tabLst/>
              <a:defRPr/>
            </a:pPr>
            <a:endParaRPr lang="en-US" sz="1400" b="0" dirty="0"/>
          </a:p>
          <a:p>
            <a:pPr marL="0" marR="0" lvl="0" indent="0" defTabSz="457200" eaLnBrk="1" fontAlgn="auto" latinLnBrk="0" hangingPunct="1">
              <a:lnSpc>
                <a:spcPct val="117999"/>
              </a:lnSpc>
              <a:spcBef>
                <a:spcPts val="0"/>
              </a:spcBef>
              <a:spcAft>
                <a:spcPts val="0"/>
              </a:spcAft>
              <a:buClrTx/>
              <a:buSzTx/>
              <a:buFontTx/>
              <a:buNone/>
              <a:tabLst/>
              <a:defRPr/>
            </a:pPr>
            <a:r>
              <a:rPr lang="en-US" sz="1400" b="0" dirty="0"/>
              <a:t>The technical “how” comes in the four technical chapters, though it should be noted that Sphere does not claim to be “a “how to” guide, </a:t>
            </a:r>
            <a:r>
              <a:rPr lang="en-GB" sz="1400" b="0" dirty="0"/>
              <a:t>but a description of </a:t>
            </a:r>
            <a:r>
              <a:rPr lang="en-GB" sz="1400" b="1" dirty="0"/>
              <a:t>what must be in place as a minimum </a:t>
            </a:r>
            <a:r>
              <a:rPr lang="en-GB" sz="1400" b="0" dirty="0"/>
              <a:t>for people to survive and recover from crisis with dignity (page 8). </a:t>
            </a:r>
            <a:r>
              <a:rPr lang="en-US" sz="1400" b="0" dirty="0"/>
              <a:t>The key actions and guidance notes offer suggestions and advice, but it is up to practitioners to determine the best actions to take in the contexts in which they operate.</a:t>
            </a:r>
          </a:p>
        </p:txBody>
      </p:sp>
    </p:spTree>
    <p:extLst>
      <p:ext uri="{BB962C8B-B14F-4D97-AF65-F5344CB8AC3E}">
        <p14:creationId xmlns:p14="http://schemas.microsoft.com/office/powerpoint/2010/main" val="4208257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Ask participants to review the nine commitments of the CHS. Challenge them to explain the difference in approach/focus between these nine commitments and the four Protection Principles just discussed. Responses should lead to the observation that the nine commitments of the CHS are a further expansion of the same thinking, approach, and goals – but with more detail and a focus on specific organisational responsibilities for achieving them.</a:t>
            </a:r>
          </a:p>
          <a:p>
            <a:endParaRPr lang="en-US" sz="1400" dirty="0"/>
          </a:p>
          <a:p>
            <a:r>
              <a:rPr lang="en-US" sz="1400" dirty="0"/>
              <a:t>If you will use the STP session 6 (CHS) later in the course, then note that you’ll cover the CHS in more detail in a later session and move to the next slide. Otherwise, continue with the following discussion points:</a:t>
            </a:r>
          </a:p>
          <a:p>
            <a:endParaRPr lang="en-US" sz="1400" dirty="0"/>
          </a:p>
          <a:p>
            <a:r>
              <a:rPr lang="en-US" sz="1400" dirty="0"/>
              <a:t>To illustrate the point, ask participants to recall the two main tenets of the Sphere philosophy (the </a:t>
            </a:r>
            <a:r>
              <a:rPr lang="en-US" sz="1400" b="1" dirty="0"/>
              <a:t>right</a:t>
            </a:r>
            <a:r>
              <a:rPr lang="en-US" sz="1400" dirty="0"/>
              <a:t> to assistance, and assistance with </a:t>
            </a:r>
            <a:r>
              <a:rPr lang="en-US" sz="1400" b="1" dirty="0"/>
              <a:t>dignity</a:t>
            </a:r>
            <a:r>
              <a:rPr lang="en-US" sz="1400" dirty="0"/>
              <a:t>). Ask them which of these commitments would support the </a:t>
            </a:r>
            <a:r>
              <a:rPr lang="en-US" sz="1400" b="1" u="none" dirty="0"/>
              <a:t>rights</a:t>
            </a:r>
            <a:r>
              <a:rPr lang="en-US" sz="1400" dirty="0"/>
              <a:t> aspect, and which would support the </a:t>
            </a:r>
            <a:r>
              <a:rPr lang="en-US" sz="1400" b="1" u="none" dirty="0"/>
              <a:t>dignity</a:t>
            </a:r>
            <a:r>
              <a:rPr lang="en-US" sz="1400" dirty="0"/>
              <a:t> aspect. The result will be an overlapping set of (at least) the first five commitments. </a:t>
            </a:r>
          </a:p>
          <a:p>
            <a:endParaRPr lang="en-US" sz="1400" dirty="0"/>
          </a:p>
          <a:p>
            <a:r>
              <a:rPr lang="en-US" sz="1400" dirty="0"/>
              <a:t>Note that commitments 1 to 5 focus directly on </a:t>
            </a:r>
            <a:r>
              <a:rPr lang="en-US" sz="1400" u="none" dirty="0"/>
              <a:t>accountabilities </a:t>
            </a:r>
            <a:r>
              <a:rPr lang="en-US" sz="1400" b="1" u="none" dirty="0"/>
              <a:t>to affected communities</a:t>
            </a:r>
            <a:r>
              <a:rPr lang="en-US" sz="1400" dirty="0"/>
              <a:t>, while commitments 6 to 9 include accountabilities to </a:t>
            </a:r>
            <a:r>
              <a:rPr lang="en-US" sz="1400" b="1" u="none" dirty="0"/>
              <a:t>staff, other organisations and donors </a:t>
            </a:r>
            <a:r>
              <a:rPr lang="en-US" sz="1400" dirty="0"/>
              <a:t>as well.</a:t>
            </a:r>
          </a:p>
        </p:txBody>
      </p:sp>
    </p:spTree>
    <p:extLst>
      <p:ext uri="{BB962C8B-B14F-4D97-AF65-F5344CB8AC3E}">
        <p14:creationId xmlns:p14="http://schemas.microsoft.com/office/powerpoint/2010/main" val="20694755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33257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35511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21227238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text and ask participants to quickly find and cite one or two actions from the Shelter chapter to guide the activity shown in the photograph from Haiti (post-disaster home repair).</a:t>
            </a:r>
          </a:p>
          <a:p>
            <a:endParaRPr lang="en-US" sz="1400" dirty="0"/>
          </a:p>
          <a:p>
            <a:r>
              <a:rPr lang="en-US" sz="1400" dirty="0"/>
              <a:t>ALTERNATIVELY: If this is the first time that participants are required to search the Handbook for content related to a particular topic, this can be a daunting task. It may be better to work through this together then let participants search for themselves on the following three slides.</a:t>
            </a:r>
          </a:p>
          <a:p>
            <a:endParaRPr lang="en-US" sz="1400" dirty="0"/>
          </a:p>
          <a:p>
            <a:r>
              <a:rPr lang="en-US" sz="1400" dirty="0"/>
              <a:t>Step 1: Navigate to the chapter structure diagram at the start of the Shelter chapter (page 238).</a:t>
            </a:r>
          </a:p>
          <a:p>
            <a:r>
              <a:rPr lang="en-US" sz="1400" dirty="0"/>
              <a:t>Step 2: The task being undertaken is home repair following a disaster (Hurricane Matthew), so deduce that the most likely sections in which to find relevant key actions would be Living space or Technical assistance.</a:t>
            </a:r>
          </a:p>
          <a:p>
            <a:r>
              <a:rPr lang="en-US" sz="1400" dirty="0"/>
              <a:t>Step 3: Turn to page 254 to find the key actions for standard 3.</a:t>
            </a:r>
          </a:p>
          <a:p>
            <a:r>
              <a:rPr lang="en-US" sz="1400" dirty="0"/>
              <a:t>Step 4: Because the picture seems to show repairs being made to an existing shelter (rather than building a new shelter), the third key action seems to be the most relevant.</a:t>
            </a:r>
          </a:p>
          <a:p>
            <a:endParaRPr lang="en-US" sz="1400" dirty="0"/>
          </a:p>
          <a:p>
            <a:r>
              <a:rPr lang="en-US" sz="1400" dirty="0"/>
              <a:t>You could then ask participants to check standard 5 for relevant actions.</a:t>
            </a:r>
          </a:p>
          <a:p>
            <a:endParaRPr lang="en-US" sz="1400" dirty="0"/>
          </a:p>
          <a:p>
            <a:r>
              <a:rPr lang="en-US" sz="1400" dirty="0"/>
              <a:t>Possible answers: standard 3 – key actions 3, standard 5 – all key actions.</a:t>
            </a:r>
          </a:p>
        </p:txBody>
      </p:sp>
    </p:spTree>
    <p:extLst>
      <p:ext uri="{BB962C8B-B14F-4D97-AF65-F5344CB8AC3E}">
        <p14:creationId xmlns:p14="http://schemas.microsoft.com/office/powerpoint/2010/main" val="1759685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text and ask participants to locate and cite an </a:t>
            </a:r>
            <a:r>
              <a:rPr lang="en-US" sz="1400" b="1" i="0" u="none" dirty="0"/>
              <a:t>indicator</a:t>
            </a:r>
            <a:r>
              <a:rPr lang="en-US" sz="1400" dirty="0"/>
              <a:t> from the health chapter that would be useful for monitoring this measles vaccination campaign.</a:t>
            </a:r>
          </a:p>
          <a:p>
            <a:pPr marL="0" marR="0" lvl="0" indent="0" defTabSz="457200" eaLnBrk="1" fontAlgn="auto" latinLnBrk="0" hangingPunct="1">
              <a:lnSpc>
                <a:spcPct val="117999"/>
              </a:lnSpc>
              <a:spcBef>
                <a:spcPts val="0"/>
              </a:spcBef>
              <a:spcAft>
                <a:spcPts val="0"/>
              </a:spcAft>
              <a:buClrTx/>
              <a:buSzTx/>
              <a:buFontTx/>
              <a:buNone/>
              <a:tabLst/>
              <a:defRPr/>
            </a:pPr>
            <a:r>
              <a:rPr lang="en-US" sz="1400" dirty="0"/>
              <a:t>Possible answer: standard 2.2.1 – first key indicator.</a:t>
            </a:r>
          </a:p>
          <a:p>
            <a:endParaRPr lang="en-US" sz="1400" dirty="0"/>
          </a:p>
        </p:txBody>
      </p:sp>
    </p:spTree>
    <p:extLst>
      <p:ext uri="{BB962C8B-B14F-4D97-AF65-F5344CB8AC3E}">
        <p14:creationId xmlns:p14="http://schemas.microsoft.com/office/powerpoint/2010/main" val="2671507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Review the definition provided and ask participants to find and cite one guidance note that would be useful to apply to this school feeding programme.</a:t>
            </a:r>
          </a:p>
          <a:p>
            <a:endParaRPr lang="en-GB" sz="1400" noProof="0" dirty="0"/>
          </a:p>
          <a:p>
            <a:r>
              <a:rPr lang="en-GB" sz="1400" noProof="0" dirty="0"/>
              <a:t>Possible answer: WASH standard 1.1: Hygiene promotion – Working with children: “Children can promote healthy behaviours to their peers and family. The department of education or social services can identify opportunities to promote hygiene in schools, residential care and child-headed households, and to children living on the street…”</a:t>
            </a:r>
          </a:p>
          <a:p>
            <a:endParaRPr lang="en-GB" sz="1400" noProof="0" dirty="0"/>
          </a:p>
          <a:p>
            <a:r>
              <a:rPr lang="en-GB" sz="1400" noProof="0" dirty="0"/>
              <a:t>This is the most challenging of these search tasks, and is best achieved using digital versions of the Handbook. If you search the interactive Handbook for “schools” then this piece of advice can be found quickly.</a:t>
            </a:r>
          </a:p>
        </p:txBody>
      </p:sp>
    </p:spTree>
    <p:extLst>
      <p:ext uri="{BB962C8B-B14F-4D97-AF65-F5344CB8AC3E}">
        <p14:creationId xmlns:p14="http://schemas.microsoft.com/office/powerpoint/2010/main" val="11333791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is an important slide to spend a few minutes on. Advise participants to not confuse success or failure in achieving a single indicator with success or failure in meeting the related standard. </a:t>
            </a:r>
            <a:r>
              <a:rPr lang="en-GB" sz="1400" b="1" noProof="0" dirty="0"/>
              <a:t>They are only indicators. </a:t>
            </a:r>
            <a:r>
              <a:rPr lang="en-GB" sz="1400" noProof="0" dirty="0"/>
              <a:t>Their benefit is that they are quantifiable and measurable. When any one indicator is measured to fall short (particularly a process or target indicator), responders should immediately look to other indicators and other standards to confirm if indeed the standard is not being met. In some situations where an indicator is not met, the related standard can be met by compensating in other areas. For example, if water collection is less than 15 litres per day (page 106), but there is increased distribution and use of soap, adequate living space, and sufficient toilets, there may be no increased rate of </a:t>
            </a:r>
            <a:r>
              <a:rPr lang="en-GB" sz="1400" noProof="0" dirty="0" err="1"/>
              <a:t>diarrhea</a:t>
            </a:r>
            <a:r>
              <a:rPr lang="en-GB" sz="1400" noProof="0" dirty="0"/>
              <a:t> or other adverse effects on public health usually associated with inadequate water supply, i.e. despite having less than 15 litres per day, people have a sufficient quantity of water to meet their most important needs. (WASH standard 2.1, page 105)</a:t>
            </a:r>
          </a:p>
        </p:txBody>
      </p:sp>
    </p:spTree>
    <p:extLst>
      <p:ext uri="{BB962C8B-B14F-4D97-AF65-F5344CB8AC3E}">
        <p14:creationId xmlns:p14="http://schemas.microsoft.com/office/powerpoint/2010/main" val="20939651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may need careful explanation. Refer participants to page 7 and ask them to read the definitions there. Then explain the same ideas in simpler terms using the prepared slide. Ask participants to find an example of each type as you describe each one. </a:t>
            </a:r>
          </a:p>
          <a:p>
            <a:endParaRPr lang="en-GB" sz="1400" noProof="0" dirty="0"/>
          </a:p>
          <a:p>
            <a:r>
              <a:rPr lang="en-GB" sz="1400" noProof="0" dirty="0"/>
              <a:t>A few examples are provided below:</a:t>
            </a:r>
          </a:p>
          <a:p>
            <a:endParaRPr lang="en-GB" sz="1400" noProof="0" dirty="0"/>
          </a:p>
          <a:p>
            <a:r>
              <a:rPr lang="en-GB" sz="1400" noProof="0" dirty="0"/>
              <a:t>Example process indicators:</a:t>
            </a:r>
          </a:p>
          <a:p>
            <a:pPr marL="342900" indent="-342900">
              <a:buFont typeface="Arial" panose="020B0604020202020204" pitchFamily="34" charset="0"/>
              <a:buChar char="•"/>
            </a:pPr>
            <a:r>
              <a:rPr lang="en-GB" sz="1400" noProof="0" dirty="0"/>
              <a:t>There are no cases of scurvy, pellagra, beriberi, or riboflavin deficiency (page 183) </a:t>
            </a:r>
          </a:p>
          <a:p>
            <a:pPr marL="342900" indent="-342900">
              <a:buFont typeface="Arial" panose="020B0604020202020204" pitchFamily="34" charset="0"/>
              <a:buChar char="•"/>
            </a:pPr>
            <a:r>
              <a:rPr lang="en-GB" sz="1400" noProof="0" dirty="0"/>
              <a:t>All healthcare workers clean their hands, using soap or alcohol rub, before and after every patient contact (page 134)</a:t>
            </a:r>
          </a:p>
          <a:p>
            <a:endParaRPr lang="en-GB" sz="1400" noProof="0" dirty="0"/>
          </a:p>
          <a:p>
            <a:r>
              <a:rPr lang="en-GB" sz="1400" noProof="0" dirty="0"/>
              <a:t>Example progress indicators:</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Percentage of public markets with appropriate and adequate waste storage (page 129)</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Percentage of shelters and/or settlement sites that have safe access to essential services within an acceptable amount of time or distance (page 250)</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r>
              <a:rPr lang="en-GB" sz="1400" noProof="0" dirty="0"/>
              <a:t>Example target indicators: </a:t>
            </a:r>
          </a:p>
          <a:p>
            <a:pPr marL="342900" indent="-342900">
              <a:buFont typeface="Arial" panose="020B0604020202020204" pitchFamily="34" charset="0"/>
              <a:buChar char="•"/>
            </a:pPr>
            <a:r>
              <a:rPr lang="en-GB" sz="1400" noProof="0" dirty="0"/>
              <a:t>Distance from dwellings to final distribution points or markets (in case of vouchers or cash) – target &lt;5 kilometres (page 205)</a:t>
            </a:r>
          </a:p>
          <a:p>
            <a:pPr marL="342900" indent="-342900">
              <a:buFont typeface="Arial" panose="020B0604020202020204" pitchFamily="34" charset="0"/>
              <a:buChar char="•"/>
            </a:pPr>
            <a:r>
              <a:rPr lang="en-GB" sz="1400" noProof="0" dirty="0"/>
              <a:t>Number of accessible toilets – minimum: 1 per 20 inpatients (page 135)</a:t>
            </a:r>
          </a:p>
          <a:p>
            <a:endParaRPr lang="en-GB" sz="1400" noProof="0" dirty="0"/>
          </a:p>
          <a:p>
            <a:endParaRPr lang="en-GB" sz="1400" noProof="0" dirty="0"/>
          </a:p>
        </p:txBody>
      </p:sp>
    </p:spTree>
    <p:extLst>
      <p:ext uri="{BB962C8B-B14F-4D97-AF65-F5344CB8AC3E}">
        <p14:creationId xmlns:p14="http://schemas.microsoft.com/office/powerpoint/2010/main" val="41230379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16093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ASB – focal point in Germany . </a:t>
            </a:r>
            <a:r>
              <a:rPr lang="fr-FR" dirty="0"/>
              <a:t>S</a:t>
            </a:r>
            <a:r>
              <a:rPr lang="en-CH" dirty="0"/>
              <a:t>et up </a:t>
            </a:r>
            <a:r>
              <a:rPr lang="en-CH"/>
              <a:t>a water fil</a:t>
            </a:r>
            <a:endParaRPr lang="en-CH"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78619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Focal point in Bolivia created a Sphere training pack for working with National Disaster Management Agencies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20447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MBPI (Indonesian society for Disaster Management) translated the handbook</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5448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9943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17160322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388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9"/>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0"/>
              </a:spcAft>
              <a:buClrTx/>
              <a:buSzPct val="100000"/>
              <a:buFontTx/>
              <a:buNone/>
              <a:tabLst>
                <a:tab pos="723900" algn="l"/>
                <a:tab pos="1447800" algn="l"/>
                <a:tab pos="2171700" algn="l"/>
                <a:tab pos="2895600" algn="l"/>
              </a:tabLst>
              <a:defRPr/>
            </a:pPr>
            <a:fld id="{86C4B7BE-A5EC-4A6F-93BE-999D4B53211F}"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Arial Unicode MS" panose="020B0604020202020204" pitchFamily="34" charset="-128"/>
                <a:cs typeface="+mn-cs"/>
              </a:rPr>
              <a:pPr marL="0" marR="0" lvl="0" indent="0" algn="r" defTabSz="457200" rtl="0" eaLnBrk="1" fontAlgn="auto" latinLnBrk="0" hangingPunct="1">
                <a:lnSpc>
                  <a:spcPct val="100000"/>
                </a:lnSpc>
                <a:spcBef>
                  <a:spcPct val="0"/>
                </a:spcBef>
                <a:spcAft>
                  <a:spcPts val="0"/>
                </a:spcAft>
                <a:buClrTx/>
                <a:buSzPct val="100000"/>
                <a:buFontTx/>
                <a:buNone/>
                <a:tabLst>
                  <a:tab pos="723900" algn="l"/>
                  <a:tab pos="1447800" algn="l"/>
                  <a:tab pos="2171700" algn="l"/>
                  <a:tab pos="2895600" algn="l"/>
                </a:tabLst>
                <a:defRPr/>
              </a:pPr>
              <a:t>39</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mn-cs"/>
            </a:endParaRPr>
          </a:p>
        </p:txBody>
      </p:sp>
      <p:sp>
        <p:nvSpPr>
          <p:cNvPr id="13315" name="Text Box 1"/>
          <p:cNvSpPr txBox="1">
            <a:spLocks noChangeArrowheads="1"/>
          </p:cNvSpPr>
          <p:nvPr/>
        </p:nvSpPr>
        <p:spPr bwMode="auto">
          <a:xfrm>
            <a:off x="3860800" y="9445625"/>
            <a:ext cx="2947988" cy="493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349C8E5A-8B99-45B4-ACE7-3E68C075A632}" type="slidenum">
              <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rPr>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39</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endParaRPr>
          </a:p>
        </p:txBody>
      </p:sp>
      <p:sp>
        <p:nvSpPr>
          <p:cNvPr id="13316" name="Text Box 2"/>
          <p:cNvSpPr txBox="1">
            <a:spLocks noChangeArrowheads="1"/>
          </p:cNvSpPr>
          <p:nvPr/>
        </p:nvSpPr>
        <p:spPr bwMode="auto">
          <a:xfrm>
            <a:off x="3860800" y="9445625"/>
            <a:ext cx="2949575"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037E99C7-92C6-4E26-9F88-64DCEBDB1F20}" type="slidenum">
              <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rPr>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39</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endParaRPr>
          </a:p>
        </p:txBody>
      </p:sp>
      <p:sp>
        <p:nvSpPr>
          <p:cNvPr id="13317" name="Rectangle 3"/>
          <p:cNvSpPr>
            <a:spLocks noGrp="1" noRot="1" noChangeAspect="1" noChangeArrowheads="1" noTextEdit="1"/>
          </p:cNvSpPr>
          <p:nvPr>
            <p:ph type="sldImg"/>
          </p:nvPr>
        </p:nvSpPr>
        <p:spPr>
          <a:xfrm>
            <a:off x="93663" y="746125"/>
            <a:ext cx="6624637" cy="372745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8" name="Rectangle 4"/>
          <p:cNvSpPr>
            <a:spLocks noGrp="1" noChangeArrowheads="1"/>
          </p:cNvSpPr>
          <p:nvPr>
            <p:ph type="body" idx="1"/>
          </p:nvPr>
        </p:nvSpPr>
        <p:spPr>
          <a:xfrm>
            <a:off x="908050" y="4722813"/>
            <a:ext cx="4995863" cy="4473575"/>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US" sz="1200" b="0" dirty="0"/>
              <a:t>Sphere established in 1997 </a:t>
            </a:r>
          </a:p>
          <a:p>
            <a:pPr marL="285750" indent="-285750">
              <a:buFontTx/>
              <a:buChar char="-"/>
            </a:pPr>
            <a:r>
              <a:rPr lang="en-US" sz="1200" b="0" i="1" dirty="0"/>
              <a:t>First “beta” version of handbook published in 1998:  ring binder.  Tested</a:t>
            </a:r>
          </a:p>
          <a:p>
            <a:pPr marL="285750" indent="-285750">
              <a:buFontTx/>
              <a:buChar char="-"/>
            </a:pPr>
            <a:r>
              <a:rPr lang="en-US" sz="1200" b="0" i="1" dirty="0"/>
              <a:t>Reviewed and strengthened:  Edition 1 issued in 2000</a:t>
            </a:r>
          </a:p>
          <a:p>
            <a:pPr marL="285750" indent="-285750">
              <a:buFontTx/>
              <a:buChar char="-"/>
            </a:pPr>
            <a:r>
              <a:rPr lang="en-US" sz="1200" b="0" i="1" dirty="0"/>
              <a:t>Edition 2: 2004</a:t>
            </a:r>
          </a:p>
          <a:p>
            <a:pPr marL="285750" indent="-285750">
              <a:buFontTx/>
              <a:buChar char="-"/>
            </a:pPr>
            <a:r>
              <a:rPr lang="en-US" sz="1200" b="0" i="1" dirty="0"/>
              <a:t>Edition 3:  2011</a:t>
            </a:r>
          </a:p>
          <a:p>
            <a:pPr marL="285750" indent="-285750">
              <a:buFontTx/>
              <a:buChar char="-"/>
            </a:pPr>
            <a:endParaRPr lang="en-US" sz="1200" b="0" dirty="0"/>
          </a:p>
          <a:p>
            <a:r>
              <a:rPr lang="en-US" sz="1200" b="0" dirty="0"/>
              <a:t>Important evolution… What was new in 2011</a:t>
            </a:r>
          </a:p>
          <a:p>
            <a:pPr marL="285750" indent="-285750">
              <a:buFontTx/>
              <a:buChar char="-"/>
            </a:pPr>
            <a:r>
              <a:rPr lang="en-US" sz="1200" b="0" i="1" dirty="0"/>
              <a:t>Protection principles</a:t>
            </a:r>
          </a:p>
          <a:p>
            <a:pPr marL="285750" indent="-285750">
              <a:buFontTx/>
              <a:buChar char="-"/>
            </a:pPr>
            <a:r>
              <a:rPr lang="en-US" sz="1200" b="0" i="1" dirty="0"/>
              <a:t>Shift from disaster response to humanitarian response </a:t>
            </a:r>
          </a:p>
          <a:p>
            <a:pPr marL="285750" indent="-285750">
              <a:buFontTx/>
              <a:buChar char="-"/>
            </a:pPr>
            <a:r>
              <a:rPr lang="en-US" sz="1200" b="0" i="1" dirty="0"/>
              <a:t>Humanitarian Charter revised</a:t>
            </a:r>
            <a:endParaRPr lang="en-GB" sz="1200" b="0" i="1" dirty="0"/>
          </a:p>
          <a:p>
            <a:endParaRPr lang="en-GB" altLang="en-US" dirty="0"/>
          </a:p>
          <a:p>
            <a:r>
              <a:rPr lang="en-GB" altLang="en-US" dirty="0"/>
              <a:t>he Handbook enjoys broad acceptance by the humanitarian sector as a whole.</a:t>
            </a:r>
          </a:p>
          <a:p>
            <a:r>
              <a:rPr lang="en-US" altLang="en-US" i="1" dirty="0">
                <a:solidFill>
                  <a:srgbClr val="013F78"/>
                </a:solidFill>
              </a:rPr>
              <a:t>Photo from Honduras</a:t>
            </a:r>
          </a:p>
          <a:p>
            <a:endParaRPr lang="en-GB" altLang="en-US" i="1" dirty="0">
              <a:solidFill>
                <a:srgbClr val="013F78"/>
              </a:solidFill>
            </a:endParaRPr>
          </a:p>
          <a:p>
            <a:r>
              <a:rPr lang="en-GB" altLang="en-US" i="1" dirty="0">
                <a:solidFill>
                  <a:srgbClr val="013F78"/>
                </a:solidFill>
              </a:rPr>
              <a:t>It is available in 24 additional language versions.</a:t>
            </a:r>
          </a:p>
          <a:p>
            <a:r>
              <a:rPr lang="fr-CH" altLang="en-US" i="1" dirty="0">
                <a:solidFill>
                  <a:srgbClr val="013F78"/>
                </a:solidFill>
              </a:rPr>
              <a:t>19 of </a:t>
            </a:r>
            <a:r>
              <a:rPr lang="fr-CH" altLang="en-US" i="1" dirty="0" err="1">
                <a:solidFill>
                  <a:srgbClr val="013F78"/>
                </a:solidFill>
              </a:rPr>
              <a:t>them</a:t>
            </a:r>
            <a:r>
              <a:rPr lang="fr-CH" altLang="en-US" i="1" dirty="0">
                <a:solidFill>
                  <a:srgbClr val="013F78"/>
                </a:solidFill>
              </a:rPr>
              <a:t> </a:t>
            </a:r>
            <a:r>
              <a:rPr lang="fr-CH" altLang="en-US" i="1" dirty="0" err="1">
                <a:solidFill>
                  <a:srgbClr val="013F78"/>
                </a:solidFill>
              </a:rPr>
              <a:t>were</a:t>
            </a:r>
            <a:r>
              <a:rPr lang="fr-CH" altLang="en-US" i="1" dirty="0">
                <a:solidFill>
                  <a:srgbClr val="013F78"/>
                </a:solidFill>
              </a:rPr>
              <a:t> </a:t>
            </a:r>
            <a:r>
              <a:rPr lang="fr-CH" altLang="en-US" i="1" dirty="0" err="1">
                <a:solidFill>
                  <a:srgbClr val="013F78"/>
                </a:solidFill>
              </a:rPr>
              <a:t>developed</a:t>
            </a:r>
            <a:r>
              <a:rPr lang="fr-CH" altLang="en-US" i="1" dirty="0">
                <a:solidFill>
                  <a:srgbClr val="013F78"/>
                </a:solidFill>
              </a:rPr>
              <a:t> on the initiative of the </a:t>
            </a:r>
            <a:r>
              <a:rPr lang="fr-CH" altLang="en-US" i="1" dirty="0" err="1">
                <a:solidFill>
                  <a:srgbClr val="013F78"/>
                </a:solidFill>
              </a:rPr>
              <a:t>humanitarian</a:t>
            </a:r>
            <a:r>
              <a:rPr lang="fr-CH" altLang="en-US" i="1" dirty="0">
                <a:solidFill>
                  <a:srgbClr val="013F78"/>
                </a:solidFill>
              </a:rPr>
              <a:t> </a:t>
            </a:r>
            <a:r>
              <a:rPr lang="fr-CH" altLang="en-US" i="1" dirty="0" err="1">
                <a:solidFill>
                  <a:srgbClr val="013F78"/>
                </a:solidFill>
              </a:rPr>
              <a:t>community</a:t>
            </a:r>
            <a:r>
              <a:rPr lang="fr-CH" altLang="en-US" i="1" dirty="0">
                <a:solidFill>
                  <a:srgbClr val="013F78"/>
                </a:solidFill>
              </a:rPr>
              <a:t>, </a:t>
            </a:r>
            <a:r>
              <a:rPr lang="fr-CH" altLang="en-US" i="1" dirty="0" err="1">
                <a:solidFill>
                  <a:srgbClr val="013F78"/>
                </a:solidFill>
              </a:rPr>
              <a:t>which</a:t>
            </a:r>
            <a:r>
              <a:rPr lang="fr-CH" altLang="en-US" i="1" dirty="0">
                <a:solidFill>
                  <a:srgbClr val="013F78"/>
                </a:solidFill>
              </a:rPr>
              <a:t> shows the acceptance of the </a:t>
            </a:r>
            <a:r>
              <a:rPr lang="fr-CH" altLang="en-US" i="1" dirty="0" err="1">
                <a:solidFill>
                  <a:srgbClr val="013F78"/>
                </a:solidFill>
              </a:rPr>
              <a:t>tool</a:t>
            </a:r>
            <a:r>
              <a:rPr lang="fr-CH" altLang="en-US" i="1" dirty="0">
                <a:solidFill>
                  <a:srgbClr val="013F78"/>
                </a:solidFill>
              </a:rPr>
              <a:t>.</a:t>
            </a:r>
            <a:endParaRPr lang="en-GB" altLang="en-US" dirty="0"/>
          </a:p>
          <a:p>
            <a:endParaRPr lang="en-GB" altLang="en-US" dirty="0"/>
          </a:p>
          <a:p>
            <a:pPr marL="342900" indent="-342900">
              <a:buFont typeface="Arial" panose="020B0604020202020204" pitchFamily="34" charset="0"/>
              <a:buChar char="•"/>
            </a:pPr>
            <a:r>
              <a:rPr lang="en-US" sz="1200" dirty="0"/>
              <a:t>Established 1997 by and for practitioners</a:t>
            </a:r>
          </a:p>
          <a:p>
            <a:pPr marL="342900" indent="-342900">
              <a:buFont typeface="Arial" panose="020B0604020202020204" pitchFamily="34" charset="0"/>
              <a:buChar char="•"/>
            </a:pPr>
            <a:r>
              <a:rPr lang="en-GB" altLang="en-GB" sz="1200" dirty="0"/>
              <a:t>Standards first published 1998 (2000, 2004, 2011), quickly became the m</a:t>
            </a:r>
            <a:r>
              <a:rPr lang="en-US" altLang="en-US" sz="1200" dirty="0" err="1"/>
              <a:t>ost</a:t>
            </a:r>
            <a:r>
              <a:rPr lang="en-US" altLang="en-US" sz="1200" dirty="0"/>
              <a:t> widely used humanitarian reference document</a:t>
            </a:r>
          </a:p>
          <a:p>
            <a:pPr marL="342900" indent="-342900">
              <a:buFont typeface="Arial" panose="020B0604020202020204" pitchFamily="34" charset="0"/>
              <a:buChar char="•"/>
            </a:pPr>
            <a:r>
              <a:rPr lang="en-GB" altLang="en-GB" sz="1200" dirty="0"/>
              <a:t>‘</a:t>
            </a:r>
            <a:r>
              <a:rPr lang="en-US" altLang="en-GB" sz="1200" dirty="0"/>
              <a:t>One-stop shop’ for the principles, rights, duties and good practice that guide a high quality and accountable humanitarian response</a:t>
            </a:r>
          </a:p>
          <a:p>
            <a:pPr marL="342900" indent="-342900">
              <a:buFont typeface="Arial" panose="020B0604020202020204" pitchFamily="34" charset="0"/>
              <a:buChar char="•"/>
            </a:pPr>
            <a:r>
              <a:rPr lang="en-US" altLang="en-US" sz="1200" dirty="0"/>
              <a:t>A common language and reference point used broadly: governments, donors, UN, Red Cross/Red Crescent movement, international and national NGOs, volunteers, others)</a:t>
            </a:r>
          </a:p>
          <a:p>
            <a:endParaRPr lang="en-GB" altLang="en-US" dirty="0"/>
          </a:p>
        </p:txBody>
      </p:sp>
      <p:sp>
        <p:nvSpPr>
          <p:cNvPr id="13319" name="Text Box 5"/>
          <p:cNvSpPr txBox="1">
            <a:spLocks noChangeArrowheads="1"/>
          </p:cNvSpPr>
          <p:nvPr/>
        </p:nvSpPr>
        <p:spPr bwMode="auto">
          <a:xfrm>
            <a:off x="3860800" y="9445625"/>
            <a:ext cx="2951163" cy="49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2163"/>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A3AF1FBA-312A-4002-A29C-4F52B568EFE6}" type="slidenum">
              <a:rPr kumimoji="0" lang="en-GB" altLang="en-US" sz="1200" b="0" i="0" u="none" strike="noStrike" kern="1200" cap="none" spc="0" normalizeH="0" baseline="0" noProof="0">
                <a:ln>
                  <a:noFill/>
                </a:ln>
                <a:solidFill>
                  <a:srgbClr val="013F78"/>
                </a:solidFill>
                <a:effectLst/>
                <a:uLnTx/>
                <a:uFillTx/>
                <a:latin typeface="Lucida Sans" panose="020B0602030504020204" pitchFamily="34" charset="0"/>
                <a:ea typeface="+mn-ea"/>
                <a:cs typeface="+mn-cs"/>
              </a:rPr>
              <a:pPr marL="0" marR="0" lvl="0" indent="0" algn="r" defTabSz="457200" rtl="0" eaLnBrk="1" fontAlgn="auto" latinLnBrk="0" hangingPunct="1">
                <a:lnSpc>
                  <a:spcPct val="100000"/>
                </a:lnSpc>
                <a:spcBef>
                  <a:spcPct val="0"/>
                </a:spcBef>
                <a:spcAft>
                  <a:spcPts val="2163"/>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39</a:t>
            </a:fld>
            <a:endParaRPr kumimoji="0" lang="en-GB" altLang="en-US" sz="1200" b="0" i="0" u="none" strike="noStrike" kern="1200" cap="none" spc="0" normalizeH="0" baseline="0" noProof="0">
              <a:ln>
                <a:noFill/>
              </a:ln>
              <a:solidFill>
                <a:srgbClr val="013F78"/>
              </a:solidFill>
              <a:effectLst/>
              <a:uLnTx/>
              <a:uFillTx/>
              <a:latin typeface="Lucida Sans" panose="020B0602030504020204" pitchFamily="34" charset="0"/>
              <a:ea typeface="+mn-ea"/>
              <a:cs typeface="+mn-cs"/>
            </a:endParaRPr>
          </a:p>
        </p:txBody>
      </p:sp>
    </p:spTree>
    <p:extLst>
      <p:ext uri="{BB962C8B-B14F-4D97-AF65-F5344CB8AC3E}">
        <p14:creationId xmlns:p14="http://schemas.microsoft.com/office/powerpoint/2010/main" val="3465504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Tree>
    <p:extLst>
      <p:ext uri="{BB962C8B-B14F-4D97-AF65-F5344CB8AC3E}">
        <p14:creationId xmlns:p14="http://schemas.microsoft.com/office/powerpoint/2010/main" val="1283212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299835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3442144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The idea is that participants move to their relative locations closer or nearer to people in need. If you have a handy prop to represent the field (jerry can, cooking set, flipchart with drawing of a family sheltering in a tent, etc.) use it to mark the “centre” of the exercise. Participants will have to talk among themselves to accomplish the task. It should work in any size or shape room. In very large rooms you many need to ask some participants to come back closer to the centre to be able to hear their introductions. This discussion and movement phase will take no more than 5 minutes.</a:t>
            </a:r>
          </a:p>
          <a:p>
            <a:endParaRPr lang="en-GB" sz="1400" noProof="0" dirty="0"/>
          </a:p>
          <a:p>
            <a:r>
              <a:rPr lang="en-GB" sz="1400" noProof="0" dirty="0"/>
              <a:t>Three considerations for conducting this exercise:</a:t>
            </a:r>
          </a:p>
          <a:p>
            <a:endParaRPr lang="en-GB" sz="1400" noProof="0" dirty="0"/>
          </a:p>
          <a:p>
            <a:pPr marL="457200" indent="-457200">
              <a:buAutoNum type="arabicPeriod"/>
            </a:pPr>
            <a:r>
              <a:rPr lang="en-GB" sz="1400" noProof="0" dirty="0"/>
              <a:t>Do it quickly – it may be uncomfortable for some people to stay on their feet for long periods of time. This is best accomplished by setting the example for very quick introductions without long explanations. Accommodate people with difficulties standing by offering chairs if needed. </a:t>
            </a:r>
          </a:p>
          <a:p>
            <a:pPr marL="457200" indent="-457200">
              <a:buAutoNum type="arabicPeriod"/>
            </a:pPr>
            <a:r>
              <a:rPr lang="en-GB" sz="1400" noProof="0" dirty="0"/>
              <a:t>Do it in a fun and upbeat way. The idea isn’t to create a hierarchy between people who are more experienced, and those without experience, but rather to be clear about our role as learners and to best understand participants’ likely ability to relate to field examples and to share their own. For people with little experience or who feel far from direct contact in the field, acknowledge their roles in the humanitarian system and what their learning needs might be. For those who feel close to the field and direct contact, explore their possible need to gain perspective and distance to better understand their day-to-day experiences. Everyone should finish this exercise feeling comfortable about their own learning needs, perspectives, and opportunities for contributing to the discussion.</a:t>
            </a:r>
          </a:p>
          <a:p>
            <a:pPr marL="457200" indent="-457200">
              <a:buAutoNum type="arabicPeriod"/>
            </a:pPr>
            <a:r>
              <a:rPr lang="en-GB" sz="1400" noProof="0" dirty="0"/>
              <a:t>For some audiences where the expectation is that no-one in the group has close contact with the field, or where no-one is expected to have had any exposure to Sphere previously, it may be better to use the “Treasure Hunt” introduction option described in the notes of the previous slide. </a:t>
            </a:r>
          </a:p>
          <a:p>
            <a:pPr marL="457200" indent="-457200">
              <a:buAutoNum type="arabicPeriod"/>
            </a:pPr>
            <a:endParaRPr lang="en-GB" sz="1400" noProof="0" dirty="0"/>
          </a:p>
        </p:txBody>
      </p:sp>
    </p:spTree>
    <p:extLst>
      <p:ext uri="{BB962C8B-B14F-4D97-AF65-F5344CB8AC3E}">
        <p14:creationId xmlns:p14="http://schemas.microsoft.com/office/powerpoint/2010/main" val="344392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After the introductions are finished, ask participants to make one more move before returning to their seats.</a:t>
            </a:r>
          </a:p>
          <a:p>
            <a:endParaRPr lang="en-US" sz="1400" dirty="0"/>
          </a:p>
          <a:p>
            <a:r>
              <a:rPr lang="en-US" sz="1400" dirty="0"/>
              <a:t>Replace the mark or item used to represent the people in need of humanitarian assistance with a copy of the Sphere Handbook. Now ask them to relocate themselves in the room based on their existing familiarity with, and use of, the Sphere Handbook. </a:t>
            </a:r>
          </a:p>
        </p:txBody>
      </p:sp>
    </p:spTree>
    <p:extLst>
      <p:ext uri="{BB962C8B-B14F-4D97-AF65-F5344CB8AC3E}">
        <p14:creationId xmlns:p14="http://schemas.microsoft.com/office/powerpoint/2010/main" val="999447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just a quick background to explain the origins of Sphere and its status in the humanitarian community today.</a:t>
            </a:r>
          </a:p>
        </p:txBody>
      </p:sp>
    </p:spTree>
    <p:extLst>
      <p:ext uri="{BB962C8B-B14F-4D97-AF65-F5344CB8AC3E}">
        <p14:creationId xmlns:p14="http://schemas.microsoft.com/office/powerpoint/2010/main" val="714390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Play the short video clip. Ask participants to listen closely for the discussion of </a:t>
            </a:r>
            <a:r>
              <a:rPr lang="en-US" sz="1400" b="1" dirty="0"/>
              <a:t>why</a:t>
            </a:r>
            <a:r>
              <a:rPr lang="en-US" sz="1400" dirty="0"/>
              <a:t> the Sphere Project was started.</a:t>
            </a:r>
          </a:p>
          <a:p>
            <a:endParaRPr lang="en-US" sz="1400" dirty="0"/>
          </a:p>
          <a:p>
            <a:r>
              <a:rPr lang="en-US" sz="1400" b="1" dirty="0"/>
              <a:t>Stop the video at 1m34s. </a:t>
            </a:r>
            <a:r>
              <a:rPr lang="en-US" sz="1400" b="0" dirty="0"/>
              <a:t>Click “cc” in the video to view subtitles.</a:t>
            </a:r>
            <a:endParaRPr lang="en-US" sz="1400" dirty="0"/>
          </a:p>
        </p:txBody>
      </p:sp>
    </p:spTree>
    <p:extLst>
      <p:ext uri="{BB962C8B-B14F-4D97-AF65-F5344CB8AC3E}">
        <p14:creationId xmlns:p14="http://schemas.microsoft.com/office/powerpoint/2010/main" val="7156321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hasCustomPrompt="1"/>
          </p:nvPr>
        </p:nvSpPr>
        <p:spPr>
          <a:xfrm>
            <a:off x="7120322" y="1148760"/>
            <a:ext cx="9238866"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lang="en-US" dirty="0"/>
              <a:t>Welcome and introduction</a:t>
            </a:r>
            <a:endParaRPr dirty="0"/>
          </a:p>
        </p:txBody>
      </p:sp>
      <p:pic>
        <p:nvPicPr>
          <p:cNvPr id="16" name="pasted-image.pdf" descr="pasted-image.pdf"/>
          <p:cNvPicPr>
            <a:picLocks noChangeAspect="1"/>
          </p:cNvPicPr>
          <p:nvPr/>
        </p:nvPicPr>
        <p:blipFill>
          <a:blip r:embed="rId2"/>
          <a:stretch>
            <a:fillRect/>
          </a:stretch>
        </p:blipFill>
        <p:spPr>
          <a:xfrm>
            <a:off x="6784933" y="1137926"/>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t>‹#›</a:t>
            </a:fld>
            <a:endParaRPr/>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stretch>
            <a:fillRect/>
          </a:stretch>
        </p:blipFill>
        <p:spPr>
          <a:xfrm>
            <a:off x="476628" y="683369"/>
            <a:ext cx="5870575" cy="2513867"/>
          </a:xfrm>
          <a:prstGeom prst="rect">
            <a:avLst/>
          </a:prstGeom>
          <a:ln w="12700">
            <a:miter lim="400000"/>
          </a:ln>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927812" y="1333460"/>
            <a:ext cx="6083101" cy="2834248"/>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7370155" y="2155247"/>
            <a:ext cx="178509" cy="1804646"/>
          </a:xfrm>
          <a:prstGeom prst="rect">
            <a:avLst/>
          </a:prstGeom>
          <a:ln w="12700">
            <a:miter lim="400000"/>
          </a:ln>
        </p:spPr>
      </p:pic>
      <p:sp>
        <p:nvSpPr>
          <p:cNvPr id="108" name="You"/>
          <p:cNvSpPr txBox="1"/>
          <p:nvPr/>
        </p:nvSpPr>
        <p:spPr>
          <a:xfrm>
            <a:off x="7907906" y="30575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sz="4800" dirty="0"/>
              <a:t>You</a:t>
            </a:r>
          </a:p>
        </p:txBody>
      </p:sp>
      <p:sp>
        <p:nvSpPr>
          <p:cNvPr id="109" name="Thank"/>
          <p:cNvSpPr txBox="1"/>
          <p:nvPr/>
        </p:nvSpPr>
        <p:spPr>
          <a:xfrm>
            <a:off x="7847174" y="1945794"/>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sz="6000" dirty="0"/>
              <a:t>Thank</a:t>
            </a:r>
          </a:p>
        </p:txBody>
      </p:sp>
      <p:sp>
        <p:nvSpPr>
          <p:cNvPr id="7" name="Slide Number">
            <a:extLst>
              <a:ext uri="{FF2B5EF4-FFF2-40B4-BE49-F238E27FC236}">
                <a16:creationId xmlns:a16="http://schemas.microsoft.com/office/drawing/2014/main" id="{4D75C9F5-A1B9-4391-B78F-9DFD4DC172FA}"/>
              </a:ext>
            </a:extLst>
          </p:cNvPr>
          <p:cNvSpPr txBox="1">
            <a:spLocks noGrp="1"/>
          </p:cNvSpPr>
          <p:nvPr>
            <p:ph type="sldNum" sz="quarter" idx="2"/>
          </p:nvPr>
        </p:nvSpPr>
        <p:spPr>
          <a:xfrm>
            <a:off x="927812" y="9022927"/>
            <a:ext cx="320601" cy="318036"/>
          </a:xfrm>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827516823"/>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043396"/>
            <a:ext cx="17340263" cy="1722325"/>
          </a:xfrm>
          <a:prstGeom prst="rect">
            <a:avLst/>
          </a:prstGeom>
        </p:spPr>
      </p:pic>
      <p:sp>
        <p:nvSpPr>
          <p:cNvPr id="3" name="Footer Placeholder 2"/>
          <p:cNvSpPr>
            <a:spLocks noGrp="1"/>
          </p:cNvSpPr>
          <p:nvPr>
            <p:ph type="ftr" sz="quarter" idx="10"/>
          </p:nvPr>
        </p:nvSpPr>
        <p:spPr>
          <a:xfrm>
            <a:off x="867011" y="9002097"/>
            <a:ext cx="11951287" cy="519289"/>
          </a:xfrm>
        </p:spPr>
        <p:txBody>
          <a:bodyPr/>
          <a:lstStyle>
            <a:lvl1pPr>
              <a:defRPr sz="2844">
                <a:solidFill>
                  <a:srgbClr val="1D73C7"/>
                </a:solidFill>
              </a:defRPr>
            </a:lvl1pPr>
          </a:lstStyle>
          <a:p>
            <a:r>
              <a:rPr lang="en-GB" dirty="0"/>
              <a:t>Programme Update</a:t>
            </a:r>
          </a:p>
        </p:txBody>
      </p:sp>
    </p:spTree>
    <p:extLst>
      <p:ext uri="{BB962C8B-B14F-4D97-AF65-F5344CB8AC3E}">
        <p14:creationId xmlns:p14="http://schemas.microsoft.com/office/powerpoint/2010/main" val="927724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504488"/>
            <a:ext cx="15798906" cy="0"/>
          </a:xfrm>
          <a:prstGeom prst="line">
            <a:avLst/>
          </a:prstGeom>
          <a:ln w="63500">
            <a:gradFill flip="none" rotWithShape="1">
              <a:gsLst>
                <a:gs pos="1000">
                  <a:schemeClr val="tx2"/>
                </a:gs>
                <a:gs pos="9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322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email">
            <a:alphaModFix amt="73000"/>
            <a:extLst>
              <a:ext uri="{28A0092B-C50C-407E-A947-70E740481C1C}">
                <a14:useLocalDpi xmlns:a14="http://schemas.microsoft.com/office/drawing/2010/main"/>
              </a:ext>
            </a:extLst>
          </a:blip>
          <a:stretch>
            <a:fillRect/>
          </a:stretch>
        </p:blipFill>
        <p:spPr>
          <a:xfrm>
            <a:off x="10431251" y="4876659"/>
            <a:ext cx="6911559" cy="4100157"/>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lstStyle>
            <a:lvl1pPr>
              <a:defRPr sz="3982">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rmAutofit/>
          </a:bodyPr>
          <a:lstStyle>
            <a:lvl1pPr>
              <a:buClr>
                <a:schemeClr val="tx2"/>
              </a:buClr>
              <a:defRPr sz="3129">
                <a:solidFill>
                  <a:schemeClr val="tx1"/>
                </a:solidFill>
              </a:defRPr>
            </a:lvl1pPr>
            <a:lvl2pPr>
              <a:buClr>
                <a:schemeClr val="bg2"/>
              </a:buClr>
              <a:defRPr sz="3129">
                <a:solidFill>
                  <a:schemeClr val="tx1"/>
                </a:solidFill>
              </a:defRPr>
            </a:lvl2pPr>
            <a:lvl3pPr>
              <a:buClr>
                <a:schemeClr val="bg2"/>
              </a:buClr>
              <a:defRPr sz="3129">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2780553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3103002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116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4857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95154" y="519295"/>
            <a:ext cx="14955977" cy="1885245"/>
          </a:xfrm>
        </p:spPr>
        <p:txBody>
          <a:bodyPr/>
          <a:lstStyle/>
          <a:p>
            <a:r>
              <a:rPr lang="en-US"/>
              <a:t>Click to edit Master title style</a:t>
            </a:r>
            <a:endParaRPr lang="en-GB"/>
          </a:p>
        </p:txBody>
      </p:sp>
      <p:sp>
        <p:nvSpPr>
          <p:cNvPr id="3" name="Text Placeholder 2"/>
          <p:cNvSpPr>
            <a:spLocks noGrp="1"/>
          </p:cNvSpPr>
          <p:nvPr>
            <p:ph type="body" idx="1"/>
          </p:nvPr>
        </p:nvSpPr>
        <p:spPr>
          <a:xfrm>
            <a:off x="1195157" y="2390987"/>
            <a:ext cx="7336496" cy="1171786"/>
          </a:xfrm>
        </p:spPr>
        <p:txBody>
          <a:bodyPr anchor="b"/>
          <a:lstStyle>
            <a:lvl1pPr marL="0" indent="0">
              <a:buNone/>
              <a:defRPr sz="2560" b="1"/>
            </a:lvl1pPr>
            <a:lvl2pPr marL="487650" indent="0">
              <a:buNone/>
              <a:defRPr sz="2133" b="1"/>
            </a:lvl2pPr>
            <a:lvl3pPr marL="975296" indent="0">
              <a:buNone/>
              <a:defRPr sz="1920" b="1"/>
            </a:lvl3pPr>
            <a:lvl4pPr marL="1462945" indent="0">
              <a:buNone/>
              <a:defRPr sz="1707" b="1"/>
            </a:lvl4pPr>
            <a:lvl5pPr marL="1950593" indent="0">
              <a:buNone/>
              <a:defRPr sz="1707" b="1"/>
            </a:lvl5pPr>
            <a:lvl6pPr marL="2438241" indent="0">
              <a:buNone/>
              <a:defRPr sz="1707" b="1"/>
            </a:lvl6pPr>
            <a:lvl7pPr marL="2925888" indent="0">
              <a:buNone/>
              <a:defRPr sz="1707" b="1"/>
            </a:lvl7pPr>
            <a:lvl8pPr marL="3413536" indent="0">
              <a:buNone/>
              <a:defRPr sz="1707" b="1"/>
            </a:lvl8pPr>
            <a:lvl9pPr marL="3901186" indent="0">
              <a:buNone/>
              <a:defRPr sz="1707" b="1"/>
            </a:lvl9pPr>
          </a:lstStyle>
          <a:p>
            <a:pPr lvl="0"/>
            <a:r>
              <a:rPr lang="en-US"/>
              <a:t>Click to edit Master text styles</a:t>
            </a:r>
          </a:p>
        </p:txBody>
      </p:sp>
      <p:sp>
        <p:nvSpPr>
          <p:cNvPr id="4" name="Content Placeholder 3"/>
          <p:cNvSpPr>
            <a:spLocks noGrp="1"/>
          </p:cNvSpPr>
          <p:nvPr>
            <p:ph sz="half" idx="2"/>
          </p:nvPr>
        </p:nvSpPr>
        <p:spPr>
          <a:xfrm>
            <a:off x="1195157" y="3562773"/>
            <a:ext cx="7336496"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8778508" y="2390987"/>
            <a:ext cx="7372623" cy="1171786"/>
          </a:xfrm>
        </p:spPr>
        <p:txBody>
          <a:bodyPr anchor="b"/>
          <a:lstStyle>
            <a:lvl1pPr marL="0" indent="0">
              <a:buNone/>
              <a:defRPr sz="2560" b="1"/>
            </a:lvl1pPr>
            <a:lvl2pPr marL="487650" indent="0">
              <a:buNone/>
              <a:defRPr sz="2133" b="1"/>
            </a:lvl2pPr>
            <a:lvl3pPr marL="975296" indent="0">
              <a:buNone/>
              <a:defRPr sz="1920" b="1"/>
            </a:lvl3pPr>
            <a:lvl4pPr marL="1462945" indent="0">
              <a:buNone/>
              <a:defRPr sz="1707" b="1"/>
            </a:lvl4pPr>
            <a:lvl5pPr marL="1950593" indent="0">
              <a:buNone/>
              <a:defRPr sz="1707" b="1"/>
            </a:lvl5pPr>
            <a:lvl6pPr marL="2438241" indent="0">
              <a:buNone/>
              <a:defRPr sz="1707" b="1"/>
            </a:lvl6pPr>
            <a:lvl7pPr marL="2925888" indent="0">
              <a:buNone/>
              <a:defRPr sz="1707" b="1"/>
            </a:lvl7pPr>
            <a:lvl8pPr marL="3413536" indent="0">
              <a:buNone/>
              <a:defRPr sz="1707" b="1"/>
            </a:lvl8pPr>
            <a:lvl9pPr marL="3901186" indent="0">
              <a:buNone/>
              <a:defRPr sz="1707" b="1"/>
            </a:lvl9pPr>
          </a:lstStyle>
          <a:p>
            <a:pPr lvl="0"/>
            <a:r>
              <a:rPr lang="en-US"/>
              <a:t>Click to edit Master text styles</a:t>
            </a:r>
          </a:p>
        </p:txBody>
      </p:sp>
      <p:sp>
        <p:nvSpPr>
          <p:cNvPr id="6" name="Content Placeholder 5"/>
          <p:cNvSpPr>
            <a:spLocks noGrp="1"/>
          </p:cNvSpPr>
          <p:nvPr>
            <p:ph sz="quarter" idx="4"/>
          </p:nvPr>
        </p:nvSpPr>
        <p:spPr>
          <a:xfrm>
            <a:off x="8778508" y="3562773"/>
            <a:ext cx="7372623"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9172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2473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867015" y="0"/>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1" y="1504488"/>
            <a:ext cx="13905880"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1" y="1538503"/>
            <a:ext cx="13510160"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9861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email">
            <a:alphaModFix amt="73000"/>
            <a:extLst>
              <a:ext uri="{28A0092B-C50C-407E-A947-70E740481C1C}">
                <a14:useLocalDpi xmlns:a14="http://schemas.microsoft.com/office/drawing/2010/main"/>
              </a:ext>
            </a:extLst>
          </a:blip>
          <a:stretch>
            <a:fillRect/>
          </a:stretch>
        </p:blipFill>
        <p:spPr>
          <a:xfrm>
            <a:off x="10431251" y="4876659"/>
            <a:ext cx="6911559" cy="4100157"/>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lstStyle>
            <a:lvl1pPr>
              <a:defRPr sz="3982">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rmAutofit/>
          </a:bodyPr>
          <a:lstStyle>
            <a:lvl1pPr>
              <a:buClr>
                <a:schemeClr val="tx2"/>
              </a:buClr>
              <a:defRPr sz="3129">
                <a:solidFill>
                  <a:schemeClr val="tx1"/>
                </a:solidFill>
              </a:defRPr>
            </a:lvl1pPr>
            <a:lvl2pPr>
              <a:buClr>
                <a:schemeClr val="bg2"/>
              </a:buClr>
              <a:defRPr sz="3129">
                <a:solidFill>
                  <a:schemeClr val="tx1"/>
                </a:solidFill>
              </a:defRPr>
            </a:lvl2pPr>
            <a:lvl3pPr>
              <a:buClr>
                <a:schemeClr val="bg2"/>
              </a:buClr>
              <a:defRPr sz="3129">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4074279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3366601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043396"/>
            <a:ext cx="17340263" cy="1722325"/>
          </a:xfrm>
          <a:prstGeom prst="rect">
            <a:avLst/>
          </a:prstGeom>
        </p:spPr>
      </p:pic>
      <p:sp>
        <p:nvSpPr>
          <p:cNvPr id="3" name="Footer Placeholder 2"/>
          <p:cNvSpPr>
            <a:spLocks noGrp="1"/>
          </p:cNvSpPr>
          <p:nvPr>
            <p:ph type="ftr" sz="quarter" idx="10"/>
          </p:nvPr>
        </p:nvSpPr>
        <p:spPr>
          <a:xfrm>
            <a:off x="867011" y="9002097"/>
            <a:ext cx="11951287" cy="519289"/>
          </a:xfrm>
        </p:spPr>
        <p:txBody>
          <a:bodyPr/>
          <a:lstStyle>
            <a:lvl1pPr>
              <a:defRPr sz="2844">
                <a:solidFill>
                  <a:srgbClr val="1D73C7"/>
                </a:solidFill>
              </a:defRPr>
            </a:lvl1pPr>
          </a:lstStyle>
          <a:p>
            <a:r>
              <a:rPr lang="en-GB" dirty="0"/>
              <a:t>Programme Update</a:t>
            </a:r>
          </a:p>
        </p:txBody>
      </p:sp>
    </p:spTree>
    <p:extLst>
      <p:ext uri="{BB962C8B-B14F-4D97-AF65-F5344CB8AC3E}">
        <p14:creationId xmlns:p14="http://schemas.microsoft.com/office/powerpoint/2010/main" val="3554418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rotWithShape="1">
          <a:blip r:embed="rId2" cstate="email">
            <a:extLst>
              <a:ext uri="{28A0092B-C50C-407E-A947-70E740481C1C}">
                <a14:useLocalDpi xmlns:a14="http://schemas.microsoft.com/office/drawing/2010/main"/>
              </a:ext>
            </a:extLst>
          </a:blip>
          <a:srcRect r="-34814" b="-6378"/>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504488"/>
            <a:ext cx="15798906" cy="0"/>
          </a:xfrm>
          <a:prstGeom prst="line">
            <a:avLst/>
          </a:prstGeom>
          <a:ln w="63500">
            <a:gradFill flip="none" rotWithShape="1">
              <a:gsLst>
                <a:gs pos="1000">
                  <a:schemeClr val="tx2"/>
                </a:gs>
                <a:gs pos="9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grpSp>
        <p:nvGrpSpPr>
          <p:cNvPr id="6" name="Group 5">
            <a:extLst>
              <a:ext uri="{FF2B5EF4-FFF2-40B4-BE49-F238E27FC236}">
                <a16:creationId xmlns:a16="http://schemas.microsoft.com/office/drawing/2014/main" id="{1D6E3780-E9F6-431B-90E6-BBA71CBC8882}"/>
              </a:ext>
            </a:extLst>
          </p:cNvPr>
          <p:cNvGrpSpPr/>
          <p:nvPr userDrawn="1"/>
        </p:nvGrpSpPr>
        <p:grpSpPr>
          <a:xfrm>
            <a:off x="13830752" y="-42347"/>
            <a:ext cx="3278891" cy="2519700"/>
            <a:chOff x="7293338" y="-29775"/>
            <a:chExt cx="1729050" cy="1771664"/>
          </a:xfrm>
        </p:grpSpPr>
        <p:sp>
          <p:nvSpPr>
            <p:cNvPr id="7" name="Elipse 5">
              <a:extLst>
                <a:ext uri="{FF2B5EF4-FFF2-40B4-BE49-F238E27FC236}">
                  <a16:creationId xmlns:a16="http://schemas.microsoft.com/office/drawing/2014/main" id="{B78AC843-9293-4013-84FF-144EE7D84A31}"/>
                </a:ext>
              </a:extLst>
            </p:cNvPr>
            <p:cNvSpPr/>
            <p:nvPr/>
          </p:nvSpPr>
          <p:spPr>
            <a:xfrm>
              <a:off x="7711704" y="437556"/>
              <a:ext cx="883338" cy="883338"/>
            </a:xfrm>
            <a:prstGeom prst="ellipse">
              <a:avLst/>
            </a:prstGeom>
            <a:solidFill>
              <a:srgbClr val="004386"/>
            </a:solidFill>
            <a:ln>
              <a:solidFill>
                <a:srgbClr val="FFFFFF"/>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prstTxWarp prst="textArchUp">
                <a:avLst/>
              </a:prstTxWarp>
            </a:bodyPr>
            <a:lstStyle/>
            <a:p>
              <a:pPr algn="ctr"/>
              <a:r>
                <a:rPr lang="en-GB" sz="1138" b="1" dirty="0">
                  <a:effectLst>
                    <a:outerShdw blurRad="50800" dist="38100" dir="2700000" algn="tl" rotWithShape="0">
                      <a:prstClr val="black">
                        <a:alpha val="40000"/>
                      </a:prstClr>
                    </a:outerShdw>
                  </a:effectLst>
                  <a:latin typeface="Tahoma"/>
                  <a:cs typeface="Tahoma"/>
                </a:rPr>
                <a:t>Sphere network </a:t>
              </a:r>
            </a:p>
          </p:txBody>
        </p:sp>
        <p:sp>
          <p:nvSpPr>
            <p:cNvPr id="9" name="Elipse 6">
              <a:extLst>
                <a:ext uri="{FF2B5EF4-FFF2-40B4-BE49-F238E27FC236}">
                  <a16:creationId xmlns:a16="http://schemas.microsoft.com/office/drawing/2014/main" id="{85EA256E-86E2-4A12-88BC-8931727CF758}"/>
                </a:ext>
              </a:extLst>
            </p:cNvPr>
            <p:cNvSpPr/>
            <p:nvPr/>
          </p:nvSpPr>
          <p:spPr>
            <a:xfrm>
              <a:off x="7933493" y="656810"/>
              <a:ext cx="444471" cy="444471"/>
            </a:xfrm>
            <a:prstGeom prst="ellipse">
              <a:avLst/>
            </a:prstGeom>
            <a:gradFill flip="none" rotWithShape="1">
              <a:gsLst>
                <a:gs pos="0">
                  <a:srgbClr val="E50202"/>
                </a:gs>
                <a:gs pos="100000">
                  <a:srgbClr val="FF5A55"/>
                </a:gs>
              </a:gsLst>
              <a:lin ang="5400000" scaled="0"/>
              <a:tileRect/>
            </a:gra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GB" sz="1707" b="1" dirty="0">
                <a:effectLst>
                  <a:outerShdw blurRad="50800" dist="38100" dir="2700000" algn="tl" rotWithShape="0">
                    <a:prstClr val="black">
                      <a:alpha val="40000"/>
                    </a:prstClr>
                  </a:outerShdw>
                </a:effectLst>
                <a:latin typeface="Tahoma"/>
                <a:cs typeface="Tahoma"/>
              </a:endParaRPr>
            </a:p>
          </p:txBody>
        </p:sp>
        <p:sp>
          <p:nvSpPr>
            <p:cNvPr id="10" name="Arco de bloque 7">
              <a:extLst>
                <a:ext uri="{FF2B5EF4-FFF2-40B4-BE49-F238E27FC236}">
                  <a16:creationId xmlns:a16="http://schemas.microsoft.com/office/drawing/2014/main" id="{8DADD2CA-58D2-43A0-98CC-795188F236F5}"/>
                </a:ext>
              </a:extLst>
            </p:cNvPr>
            <p:cNvSpPr/>
            <p:nvPr/>
          </p:nvSpPr>
          <p:spPr>
            <a:xfrm rot="9005013">
              <a:off x="7483929" y="214516"/>
              <a:ext cx="1336783" cy="1336783"/>
            </a:xfrm>
            <a:prstGeom prst="blockArc">
              <a:avLst>
                <a:gd name="adj1" fmla="val 14407484"/>
                <a:gd name="adj2" fmla="val 2438"/>
                <a:gd name="adj3" fmla="val 16927"/>
              </a:avLst>
            </a:prstGeom>
            <a:gradFill flip="none" rotWithShape="1">
              <a:gsLst>
                <a:gs pos="0">
                  <a:schemeClr val="accent1">
                    <a:tint val="100000"/>
                    <a:shade val="100000"/>
                    <a:satMod val="130000"/>
                    <a:alpha val="48000"/>
                  </a:schemeClr>
                </a:gs>
                <a:gs pos="100000">
                  <a:schemeClr val="accent1">
                    <a:tint val="50000"/>
                    <a:shade val="100000"/>
                    <a:satMod val="350000"/>
                    <a:alpha val="48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1" name="Arco de bloque 9">
              <a:extLst>
                <a:ext uri="{FF2B5EF4-FFF2-40B4-BE49-F238E27FC236}">
                  <a16:creationId xmlns:a16="http://schemas.microsoft.com/office/drawing/2014/main" id="{53006AEE-383E-4808-AA8D-A7495CD9CA85}"/>
                </a:ext>
              </a:extLst>
            </p:cNvPr>
            <p:cNvSpPr/>
            <p:nvPr/>
          </p:nvSpPr>
          <p:spPr>
            <a:xfrm rot="16200000">
              <a:off x="7483848" y="212351"/>
              <a:ext cx="1336783" cy="1336782"/>
            </a:xfrm>
            <a:prstGeom prst="blockArc">
              <a:avLst>
                <a:gd name="adj1" fmla="val 14407484"/>
                <a:gd name="adj2" fmla="val 2438"/>
                <a:gd name="adj3" fmla="val 16927"/>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dirty="0">
                <a:solidFill>
                  <a:schemeClr val="tx1"/>
                </a:solidFill>
              </a:endParaRPr>
            </a:p>
          </p:txBody>
        </p:sp>
        <p:sp>
          <p:nvSpPr>
            <p:cNvPr id="14" name="Arco de bloque 11">
              <a:extLst>
                <a:ext uri="{FF2B5EF4-FFF2-40B4-BE49-F238E27FC236}">
                  <a16:creationId xmlns:a16="http://schemas.microsoft.com/office/drawing/2014/main" id="{156C29BC-2BEC-48EB-A236-013F268491CF}"/>
                </a:ext>
              </a:extLst>
            </p:cNvPr>
            <p:cNvSpPr/>
            <p:nvPr/>
          </p:nvSpPr>
          <p:spPr>
            <a:xfrm rot="1796115">
              <a:off x="7484808" y="210844"/>
              <a:ext cx="1336783" cy="1340629"/>
            </a:xfrm>
            <a:prstGeom prst="blockArc">
              <a:avLst>
                <a:gd name="adj1" fmla="val 14407484"/>
                <a:gd name="adj2" fmla="val 9446"/>
                <a:gd name="adj3" fmla="val 16888"/>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5" name="Arco de bloque 13">
              <a:extLst>
                <a:ext uri="{FF2B5EF4-FFF2-40B4-BE49-F238E27FC236}">
                  <a16:creationId xmlns:a16="http://schemas.microsoft.com/office/drawing/2014/main" id="{FABA3E8C-C192-4B79-B6FA-5B05D629AF1F}"/>
                </a:ext>
              </a:extLst>
            </p:cNvPr>
            <p:cNvSpPr/>
            <p:nvPr/>
          </p:nvSpPr>
          <p:spPr>
            <a:xfrm rot="10800000">
              <a:off x="7293339" y="-29775"/>
              <a:ext cx="1729049" cy="1771664"/>
            </a:xfrm>
            <a:prstGeom prst="blockArc">
              <a:avLst>
                <a:gd name="adj1" fmla="val 16201508"/>
                <a:gd name="adj2" fmla="val 5714"/>
                <a:gd name="adj3" fmla="val 10968"/>
              </a:avLst>
            </a:prstGeom>
            <a:gradFill flip="none" rotWithShape="1">
              <a:gsLst>
                <a:gs pos="0">
                  <a:srgbClr val="004386">
                    <a:alpha val="51000"/>
                  </a:srgbClr>
                </a:gs>
                <a:gs pos="100000">
                  <a:srgbClr val="007DF9">
                    <a:alpha val="51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6" name="Arco de bloque 15">
              <a:extLst>
                <a:ext uri="{FF2B5EF4-FFF2-40B4-BE49-F238E27FC236}">
                  <a16:creationId xmlns:a16="http://schemas.microsoft.com/office/drawing/2014/main" id="{E991F05D-D8A4-4CCF-B0D6-85E3F6CB0B69}"/>
                </a:ext>
              </a:extLst>
            </p:cNvPr>
            <p:cNvSpPr/>
            <p:nvPr/>
          </p:nvSpPr>
          <p:spPr>
            <a:xfrm rot="10800000" flipH="1">
              <a:off x="7293338" y="-29775"/>
              <a:ext cx="1716549" cy="1771664"/>
            </a:xfrm>
            <a:prstGeom prst="blockArc">
              <a:avLst>
                <a:gd name="adj1" fmla="val 16201508"/>
                <a:gd name="adj2" fmla="val 5722"/>
                <a:gd name="adj3" fmla="val 11029"/>
              </a:avLst>
            </a:prstGeom>
            <a:gradFill flip="none" rotWithShape="1">
              <a:gsLst>
                <a:gs pos="0">
                  <a:srgbClr val="004386">
                    <a:alpha val="50000"/>
                  </a:srgbClr>
                </a:gs>
                <a:gs pos="100000">
                  <a:srgbClr val="007DF9">
                    <a:alpha val="50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grpSp>
    </p:spTree>
    <p:extLst>
      <p:ext uri="{BB962C8B-B14F-4D97-AF65-F5344CB8AC3E}">
        <p14:creationId xmlns:p14="http://schemas.microsoft.com/office/powerpoint/2010/main" val="2008731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email">
            <a:alphaModFix amt="73000"/>
            <a:extLst>
              <a:ext uri="{28A0092B-C50C-407E-A947-70E740481C1C}">
                <a14:useLocalDpi xmlns:a14="http://schemas.microsoft.com/office/drawing/2010/main"/>
              </a:ext>
            </a:extLst>
          </a:blip>
          <a:stretch>
            <a:fillRect/>
          </a:stretch>
        </p:blipFill>
        <p:spPr>
          <a:xfrm>
            <a:off x="10431251" y="4876659"/>
            <a:ext cx="6911559" cy="4100157"/>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lstStyle>
            <a:lvl1pPr>
              <a:defRPr sz="3982">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rmAutofit/>
          </a:bodyPr>
          <a:lstStyle>
            <a:lvl1pPr>
              <a:buClr>
                <a:schemeClr val="tx2"/>
              </a:buClr>
              <a:defRPr sz="3129">
                <a:solidFill>
                  <a:schemeClr val="tx1"/>
                </a:solidFill>
              </a:defRPr>
            </a:lvl1pPr>
            <a:lvl2pPr>
              <a:buClr>
                <a:schemeClr val="bg2"/>
              </a:buClr>
              <a:defRPr sz="3129">
                <a:solidFill>
                  <a:schemeClr val="tx1"/>
                </a:solidFill>
              </a:defRPr>
            </a:lvl2pPr>
            <a:lvl3pPr>
              <a:buClr>
                <a:schemeClr val="bg2"/>
              </a:buClr>
              <a:defRPr sz="3129">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20358745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a:t>Module A1 – Sphere: a brief tour</a:t>
            </a:r>
          </a:p>
          <a:p>
            <a:r>
              <a:rPr lang="en-GB" dirty="0"/>
              <a:t>Sphere Training Package 2015</a:t>
            </a:r>
          </a:p>
        </p:txBody>
      </p:sp>
      <p:grpSp>
        <p:nvGrpSpPr>
          <p:cNvPr id="5" name="Group 4">
            <a:extLst>
              <a:ext uri="{FF2B5EF4-FFF2-40B4-BE49-F238E27FC236}">
                <a16:creationId xmlns:a16="http://schemas.microsoft.com/office/drawing/2014/main" id="{51571B85-A172-4F3C-B297-921D67E324D5}"/>
              </a:ext>
            </a:extLst>
          </p:cNvPr>
          <p:cNvGrpSpPr/>
          <p:nvPr userDrawn="1"/>
        </p:nvGrpSpPr>
        <p:grpSpPr>
          <a:xfrm>
            <a:off x="13830752" y="-42347"/>
            <a:ext cx="3278891" cy="2519700"/>
            <a:chOff x="7293338" y="-29775"/>
            <a:chExt cx="1729050" cy="1771664"/>
          </a:xfrm>
        </p:grpSpPr>
        <p:sp>
          <p:nvSpPr>
            <p:cNvPr id="6" name="Elipse 5">
              <a:extLst>
                <a:ext uri="{FF2B5EF4-FFF2-40B4-BE49-F238E27FC236}">
                  <a16:creationId xmlns:a16="http://schemas.microsoft.com/office/drawing/2014/main" id="{A8DCF33E-D243-4237-B7BF-F6AD908C9E3E}"/>
                </a:ext>
              </a:extLst>
            </p:cNvPr>
            <p:cNvSpPr/>
            <p:nvPr/>
          </p:nvSpPr>
          <p:spPr>
            <a:xfrm>
              <a:off x="7711704" y="437556"/>
              <a:ext cx="883338" cy="883338"/>
            </a:xfrm>
            <a:prstGeom prst="ellipse">
              <a:avLst/>
            </a:prstGeom>
            <a:solidFill>
              <a:srgbClr val="004386"/>
            </a:solidFill>
            <a:ln>
              <a:solidFill>
                <a:srgbClr val="FFFFFF"/>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prstTxWarp prst="textArchUp">
                <a:avLst/>
              </a:prstTxWarp>
            </a:bodyPr>
            <a:lstStyle/>
            <a:p>
              <a:pPr algn="ctr"/>
              <a:r>
                <a:rPr lang="en-GB" sz="1138" b="1" dirty="0">
                  <a:effectLst>
                    <a:outerShdw blurRad="50800" dist="38100" dir="2700000" algn="tl" rotWithShape="0">
                      <a:prstClr val="black">
                        <a:alpha val="40000"/>
                      </a:prstClr>
                    </a:outerShdw>
                  </a:effectLst>
                  <a:latin typeface="Tahoma"/>
                  <a:cs typeface="Tahoma"/>
                </a:rPr>
                <a:t>Sphere network </a:t>
              </a:r>
            </a:p>
          </p:txBody>
        </p:sp>
        <p:sp>
          <p:nvSpPr>
            <p:cNvPr id="7" name="Elipse 6">
              <a:extLst>
                <a:ext uri="{FF2B5EF4-FFF2-40B4-BE49-F238E27FC236}">
                  <a16:creationId xmlns:a16="http://schemas.microsoft.com/office/drawing/2014/main" id="{C85D97BD-2CEE-41B8-A31F-EA9837D5E9FA}"/>
                </a:ext>
              </a:extLst>
            </p:cNvPr>
            <p:cNvSpPr/>
            <p:nvPr/>
          </p:nvSpPr>
          <p:spPr>
            <a:xfrm>
              <a:off x="7933493" y="656810"/>
              <a:ext cx="444471" cy="444471"/>
            </a:xfrm>
            <a:prstGeom prst="ellipse">
              <a:avLst/>
            </a:prstGeom>
            <a:gradFill flip="none" rotWithShape="1">
              <a:gsLst>
                <a:gs pos="0">
                  <a:srgbClr val="E50202"/>
                </a:gs>
                <a:gs pos="100000">
                  <a:srgbClr val="FF5A55"/>
                </a:gs>
              </a:gsLst>
              <a:lin ang="5400000" scaled="0"/>
              <a:tileRect/>
            </a:gra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GB" sz="1707" b="1" dirty="0">
                <a:effectLst>
                  <a:outerShdw blurRad="50800" dist="38100" dir="2700000" algn="tl" rotWithShape="0">
                    <a:prstClr val="black">
                      <a:alpha val="40000"/>
                    </a:prstClr>
                  </a:outerShdw>
                </a:effectLst>
                <a:latin typeface="Tahoma"/>
                <a:cs typeface="Tahoma"/>
              </a:endParaRPr>
            </a:p>
          </p:txBody>
        </p:sp>
        <p:sp>
          <p:nvSpPr>
            <p:cNvPr id="8" name="Arco de bloque 7">
              <a:extLst>
                <a:ext uri="{FF2B5EF4-FFF2-40B4-BE49-F238E27FC236}">
                  <a16:creationId xmlns:a16="http://schemas.microsoft.com/office/drawing/2014/main" id="{E3CBA3F5-9926-40A8-802C-9EE2F53E2EA9}"/>
                </a:ext>
              </a:extLst>
            </p:cNvPr>
            <p:cNvSpPr/>
            <p:nvPr/>
          </p:nvSpPr>
          <p:spPr>
            <a:xfrm rot="9005013">
              <a:off x="7483929" y="214516"/>
              <a:ext cx="1336783" cy="1336783"/>
            </a:xfrm>
            <a:prstGeom prst="blockArc">
              <a:avLst>
                <a:gd name="adj1" fmla="val 14407484"/>
                <a:gd name="adj2" fmla="val 2438"/>
                <a:gd name="adj3" fmla="val 16927"/>
              </a:avLst>
            </a:prstGeom>
            <a:gradFill flip="none" rotWithShape="1">
              <a:gsLst>
                <a:gs pos="0">
                  <a:schemeClr val="accent1">
                    <a:tint val="100000"/>
                    <a:shade val="100000"/>
                    <a:satMod val="130000"/>
                    <a:alpha val="48000"/>
                  </a:schemeClr>
                </a:gs>
                <a:gs pos="100000">
                  <a:schemeClr val="accent1">
                    <a:tint val="50000"/>
                    <a:shade val="100000"/>
                    <a:satMod val="350000"/>
                    <a:alpha val="48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9" name="Arco de bloque 9">
              <a:extLst>
                <a:ext uri="{FF2B5EF4-FFF2-40B4-BE49-F238E27FC236}">
                  <a16:creationId xmlns:a16="http://schemas.microsoft.com/office/drawing/2014/main" id="{0F5A45CF-4AD3-4924-9CF2-E25ED2996C8E}"/>
                </a:ext>
              </a:extLst>
            </p:cNvPr>
            <p:cNvSpPr/>
            <p:nvPr/>
          </p:nvSpPr>
          <p:spPr>
            <a:xfrm rot="16200000">
              <a:off x="7483848" y="212351"/>
              <a:ext cx="1336783" cy="1336782"/>
            </a:xfrm>
            <a:prstGeom prst="blockArc">
              <a:avLst>
                <a:gd name="adj1" fmla="val 14407484"/>
                <a:gd name="adj2" fmla="val 2438"/>
                <a:gd name="adj3" fmla="val 16927"/>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dirty="0">
                <a:solidFill>
                  <a:schemeClr val="tx1"/>
                </a:solidFill>
              </a:endParaRPr>
            </a:p>
          </p:txBody>
        </p:sp>
        <p:sp>
          <p:nvSpPr>
            <p:cNvPr id="10" name="Arco de bloque 11">
              <a:extLst>
                <a:ext uri="{FF2B5EF4-FFF2-40B4-BE49-F238E27FC236}">
                  <a16:creationId xmlns:a16="http://schemas.microsoft.com/office/drawing/2014/main" id="{93D7C414-4F9C-4159-99AA-776712D139C1}"/>
                </a:ext>
              </a:extLst>
            </p:cNvPr>
            <p:cNvSpPr/>
            <p:nvPr/>
          </p:nvSpPr>
          <p:spPr>
            <a:xfrm rot="1796115">
              <a:off x="7484808" y="210844"/>
              <a:ext cx="1336783" cy="1340629"/>
            </a:xfrm>
            <a:prstGeom prst="blockArc">
              <a:avLst>
                <a:gd name="adj1" fmla="val 14407484"/>
                <a:gd name="adj2" fmla="val 9446"/>
                <a:gd name="adj3" fmla="val 16888"/>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1" name="Arco de bloque 13">
              <a:extLst>
                <a:ext uri="{FF2B5EF4-FFF2-40B4-BE49-F238E27FC236}">
                  <a16:creationId xmlns:a16="http://schemas.microsoft.com/office/drawing/2014/main" id="{6C0B6190-03EC-4650-BD42-55250E909EAD}"/>
                </a:ext>
              </a:extLst>
            </p:cNvPr>
            <p:cNvSpPr/>
            <p:nvPr/>
          </p:nvSpPr>
          <p:spPr>
            <a:xfrm rot="10800000">
              <a:off x="7293339" y="-29775"/>
              <a:ext cx="1729049" cy="1771664"/>
            </a:xfrm>
            <a:prstGeom prst="blockArc">
              <a:avLst>
                <a:gd name="adj1" fmla="val 16201508"/>
                <a:gd name="adj2" fmla="val 5714"/>
                <a:gd name="adj3" fmla="val 10968"/>
              </a:avLst>
            </a:prstGeom>
            <a:gradFill flip="none" rotWithShape="1">
              <a:gsLst>
                <a:gs pos="0">
                  <a:srgbClr val="004386">
                    <a:alpha val="51000"/>
                  </a:srgbClr>
                </a:gs>
                <a:gs pos="100000">
                  <a:srgbClr val="007DF9">
                    <a:alpha val="51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2" name="Arco de bloque 15">
              <a:extLst>
                <a:ext uri="{FF2B5EF4-FFF2-40B4-BE49-F238E27FC236}">
                  <a16:creationId xmlns:a16="http://schemas.microsoft.com/office/drawing/2014/main" id="{3769C1EF-3779-4A7D-BA5B-F9A6FFE777E9}"/>
                </a:ext>
              </a:extLst>
            </p:cNvPr>
            <p:cNvSpPr/>
            <p:nvPr/>
          </p:nvSpPr>
          <p:spPr>
            <a:xfrm rot="10800000" flipH="1">
              <a:off x="7293338" y="-29775"/>
              <a:ext cx="1716549" cy="1771664"/>
            </a:xfrm>
            <a:prstGeom prst="blockArc">
              <a:avLst>
                <a:gd name="adj1" fmla="val 16201508"/>
                <a:gd name="adj2" fmla="val 5722"/>
                <a:gd name="adj3" fmla="val 11029"/>
              </a:avLst>
            </a:prstGeom>
            <a:gradFill flip="none" rotWithShape="1">
              <a:gsLst>
                <a:gs pos="0">
                  <a:srgbClr val="004386">
                    <a:alpha val="50000"/>
                  </a:srgbClr>
                </a:gs>
                <a:gs pos="100000">
                  <a:srgbClr val="007DF9">
                    <a:alpha val="50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grpSp>
    </p:spTree>
    <p:extLst>
      <p:ext uri="{BB962C8B-B14F-4D97-AF65-F5344CB8AC3E}">
        <p14:creationId xmlns:p14="http://schemas.microsoft.com/office/powerpoint/2010/main" val="3606994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6" y="1638300"/>
            <a:ext cx="13953494" cy="1130300"/>
          </a:xfrm>
          <a:prstGeom prst="rect">
            <a:avLst/>
          </a:prstGeom>
        </p:spPr>
        <p:txBody>
          <a:bodyPr anchor="t"/>
          <a:lstStyle>
            <a:lvl1pPr>
              <a:defRPr>
                <a:solidFill>
                  <a:srgbClr val="000000"/>
                </a:solidFill>
                <a:latin typeface="Open Sans Bold" panose="020B0806030504020204" pitchFamily="34" charset="0"/>
                <a:ea typeface="Open Sans Bold" panose="020B0806030504020204" pitchFamily="34" charset="0"/>
                <a:cs typeface="Open Sans Bold" panose="020B0806030504020204" pitchFamily="34" charset="0"/>
              </a:defRPr>
            </a:lvl1pPr>
          </a:lstStyle>
          <a:p>
            <a:r>
              <a:rPr dirty="0"/>
              <a:t>Title Text</a:t>
            </a:r>
          </a:p>
        </p:txBody>
      </p:sp>
      <p:sp>
        <p:nvSpPr>
          <p:cNvPr id="26" name="Body Level One…"/>
          <p:cNvSpPr txBox="1">
            <a:spLocks noGrp="1"/>
          </p:cNvSpPr>
          <p:nvPr>
            <p:ph type="body" sz="half" idx="1"/>
          </p:nvPr>
        </p:nvSpPr>
        <p:spPr>
          <a:xfrm>
            <a:off x="1693386" y="3302296"/>
            <a:ext cx="13953494" cy="483136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7" name="Slide Number"/>
          <p:cNvSpPr txBox="1">
            <a:spLocks noGrp="1"/>
          </p:cNvSpPr>
          <p:nvPr>
            <p:ph type="sldNum" sz="quarter" idx="2"/>
          </p:nvPr>
        </p:nvSpPr>
        <p:spPr>
          <a:xfrm>
            <a:off x="15756292" y="8809567"/>
            <a:ext cx="423048" cy="342901"/>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59246306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30101-45B6-4859-9F63-BC53F0C0333B}"/>
              </a:ext>
            </a:extLst>
          </p:cNvPr>
          <p:cNvSpPr>
            <a:spLocks noGrp="1"/>
          </p:cNvSpPr>
          <p:nvPr>
            <p:ph type="ctrTitle"/>
          </p:nvPr>
        </p:nvSpPr>
        <p:spPr>
          <a:xfrm>
            <a:off x="2167533" y="1596249"/>
            <a:ext cx="13005197" cy="3395698"/>
          </a:xfrm>
        </p:spPr>
        <p:txBody>
          <a:bodyPr anchor="b"/>
          <a:lstStyle>
            <a:lvl1pPr algn="ctr">
              <a:defRPr sz="6400"/>
            </a:lvl1pPr>
          </a:lstStyle>
          <a:p>
            <a:r>
              <a:rPr lang="en-US"/>
              <a:t>Click to edit Master title style</a:t>
            </a:r>
            <a:endParaRPr lang="en-CH"/>
          </a:p>
        </p:txBody>
      </p:sp>
      <p:sp>
        <p:nvSpPr>
          <p:cNvPr id="3" name="Subtitle 2">
            <a:extLst>
              <a:ext uri="{FF2B5EF4-FFF2-40B4-BE49-F238E27FC236}">
                <a16:creationId xmlns:a16="http://schemas.microsoft.com/office/drawing/2014/main" id="{423EBDAB-7F94-459C-9D54-46F2D06478C5}"/>
              </a:ext>
            </a:extLst>
          </p:cNvPr>
          <p:cNvSpPr>
            <a:spLocks noGrp="1"/>
          </p:cNvSpPr>
          <p:nvPr>
            <p:ph type="subTitle" idx="1"/>
          </p:nvPr>
        </p:nvSpPr>
        <p:spPr>
          <a:xfrm>
            <a:off x="2167533" y="5122898"/>
            <a:ext cx="13005197" cy="2354862"/>
          </a:xfrm>
        </p:spPr>
        <p:txBody>
          <a:bodyPr/>
          <a:lstStyle>
            <a:lvl1pPr marL="0" indent="0" algn="ctr">
              <a:buNone/>
              <a:defRPr sz="2560"/>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US"/>
              <a:t>Click to edit Master subtitle style</a:t>
            </a:r>
            <a:endParaRPr lang="en-CH"/>
          </a:p>
        </p:txBody>
      </p:sp>
      <p:sp>
        <p:nvSpPr>
          <p:cNvPr id="4" name="Date Placeholder 3">
            <a:extLst>
              <a:ext uri="{FF2B5EF4-FFF2-40B4-BE49-F238E27FC236}">
                <a16:creationId xmlns:a16="http://schemas.microsoft.com/office/drawing/2014/main" id="{0D029704-1CB6-4920-ADF7-0602BCAEBB54}"/>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30193E5F-643B-4EE8-B666-10B0B37B1FDC}"/>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1EE4F1F-BCAC-4F3A-9E47-832AD6F87BA5}"/>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34097323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A26D6-A211-41AE-96D1-34229125ACEC}"/>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4713FF09-3D04-4708-B496-61F60ED798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7FD5978C-EEA2-4609-A8C8-A341B2F90754}"/>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19D4A0A8-DB48-4201-9EEA-84597FD16600}"/>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00D9F0C8-6C2E-408A-B7F4-EFD0025F0E3C}"/>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2163623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AE848-E9AD-4CA8-B202-582B12CE7948}"/>
              </a:ext>
            </a:extLst>
          </p:cNvPr>
          <p:cNvSpPr>
            <a:spLocks noGrp="1"/>
          </p:cNvSpPr>
          <p:nvPr>
            <p:ph type="title"/>
          </p:nvPr>
        </p:nvSpPr>
        <p:spPr>
          <a:xfrm>
            <a:off x="1183113" y="2431629"/>
            <a:ext cx="14955977" cy="4057226"/>
          </a:xfrm>
        </p:spPr>
        <p:txBody>
          <a:bodyPr anchor="b"/>
          <a:lstStyle>
            <a:lvl1pPr>
              <a:defRPr sz="64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8BF4EB7-D1A4-45B2-B98C-D2852E19DB1C}"/>
              </a:ext>
            </a:extLst>
          </p:cNvPr>
          <p:cNvSpPr>
            <a:spLocks noGrp="1"/>
          </p:cNvSpPr>
          <p:nvPr>
            <p:ph type="body" idx="1"/>
          </p:nvPr>
        </p:nvSpPr>
        <p:spPr>
          <a:xfrm>
            <a:off x="1183113" y="6527239"/>
            <a:ext cx="14955977" cy="2133599"/>
          </a:xfrm>
        </p:spPr>
        <p:txBody>
          <a:bodyPr/>
          <a:lstStyle>
            <a:lvl1pPr marL="0" indent="0">
              <a:buNone/>
              <a:defRPr sz="2560">
                <a:solidFill>
                  <a:schemeClr val="tx1">
                    <a:tint val="75000"/>
                  </a:schemeClr>
                </a:solidFill>
              </a:defRPr>
            </a:lvl1pPr>
            <a:lvl2pPr marL="487672" indent="0">
              <a:buNone/>
              <a:defRPr sz="2133">
                <a:solidFill>
                  <a:schemeClr val="tx1">
                    <a:tint val="75000"/>
                  </a:schemeClr>
                </a:solidFill>
              </a:defRPr>
            </a:lvl2pPr>
            <a:lvl3pPr marL="975345" indent="0">
              <a:buNone/>
              <a:defRPr sz="1920">
                <a:solidFill>
                  <a:schemeClr val="tx1">
                    <a:tint val="75000"/>
                  </a:schemeClr>
                </a:solidFill>
              </a:defRPr>
            </a:lvl3pPr>
            <a:lvl4pPr marL="1463017" indent="0">
              <a:buNone/>
              <a:defRPr sz="1707">
                <a:solidFill>
                  <a:schemeClr val="tx1">
                    <a:tint val="75000"/>
                  </a:schemeClr>
                </a:solidFill>
              </a:defRPr>
            </a:lvl4pPr>
            <a:lvl5pPr marL="1950690" indent="0">
              <a:buNone/>
              <a:defRPr sz="1707">
                <a:solidFill>
                  <a:schemeClr val="tx1">
                    <a:tint val="75000"/>
                  </a:schemeClr>
                </a:solidFill>
              </a:defRPr>
            </a:lvl5pPr>
            <a:lvl6pPr marL="2438362" indent="0">
              <a:buNone/>
              <a:defRPr sz="1707">
                <a:solidFill>
                  <a:schemeClr val="tx1">
                    <a:tint val="75000"/>
                  </a:schemeClr>
                </a:solidFill>
              </a:defRPr>
            </a:lvl6pPr>
            <a:lvl7pPr marL="2926034" indent="0">
              <a:buNone/>
              <a:defRPr sz="1707">
                <a:solidFill>
                  <a:schemeClr val="tx1">
                    <a:tint val="75000"/>
                  </a:schemeClr>
                </a:solidFill>
              </a:defRPr>
            </a:lvl7pPr>
            <a:lvl8pPr marL="3413707" indent="0">
              <a:buNone/>
              <a:defRPr sz="1707">
                <a:solidFill>
                  <a:schemeClr val="tx1">
                    <a:tint val="75000"/>
                  </a:schemeClr>
                </a:solidFill>
              </a:defRPr>
            </a:lvl8pPr>
            <a:lvl9pPr marL="3901379" indent="0">
              <a:buNone/>
              <a:defRPr sz="1707">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4C3989-43C7-4A9D-A92F-7CA2F3485DDF}"/>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F9BEAAC1-3FDD-4185-A3F9-3B314317FDDC}"/>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1765B08-CFDB-465B-9DDA-C8581EF34116}"/>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291782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a:ln>
                  <a:noFill/>
                </a:ln>
                <a:solidFill>
                  <a:schemeClr val="bg1"/>
                </a:solidFill>
                <a:effectLst/>
                <a:uFillTx/>
                <a:latin typeface="Open Sans Regular"/>
                <a:ea typeface="Open Sans Regular"/>
                <a:cs typeface="Open Sans Regular"/>
                <a:sym typeface="Open Sans Regular"/>
              </a:rPr>
              <a:t> objectives</a:t>
            </a:r>
            <a:endPar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endParaRP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035EF-D20C-4076-95A5-82D22DB89E23}"/>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AC50C8FC-25CF-4578-823C-B3FCCE485CDF}"/>
              </a:ext>
            </a:extLst>
          </p:cNvPr>
          <p:cNvSpPr>
            <a:spLocks noGrp="1"/>
          </p:cNvSpPr>
          <p:nvPr>
            <p:ph sz="half" idx="1"/>
          </p:nvPr>
        </p:nvSpPr>
        <p:spPr>
          <a:xfrm>
            <a:off x="1192143"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74A87DF0-A4B7-4001-B49E-298A9A136C25}"/>
              </a:ext>
            </a:extLst>
          </p:cNvPr>
          <p:cNvSpPr>
            <a:spLocks noGrp="1"/>
          </p:cNvSpPr>
          <p:nvPr>
            <p:ph sz="half" idx="2"/>
          </p:nvPr>
        </p:nvSpPr>
        <p:spPr>
          <a:xfrm>
            <a:off x="8778508"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5992791D-B972-4ABB-87F7-2C7E74E30048}"/>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6" name="Footer Placeholder 5">
            <a:extLst>
              <a:ext uri="{FF2B5EF4-FFF2-40B4-BE49-F238E27FC236}">
                <a16:creationId xmlns:a16="http://schemas.microsoft.com/office/drawing/2014/main" id="{294AFC9A-7C87-4FB7-920E-D3AA621CBBE1}"/>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72AF2712-CD35-4ADD-A363-C1BE7DE8CAAF}"/>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41283294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9D9AC-2A9D-426E-8AA5-EE29243043C1}"/>
              </a:ext>
            </a:extLst>
          </p:cNvPr>
          <p:cNvSpPr>
            <a:spLocks noGrp="1"/>
          </p:cNvSpPr>
          <p:nvPr>
            <p:ph type="title"/>
          </p:nvPr>
        </p:nvSpPr>
        <p:spPr>
          <a:xfrm>
            <a:off x="1194402" y="519291"/>
            <a:ext cx="14955977" cy="1885245"/>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AAD1D33C-B5D0-442E-9816-CF2EEE481D74}"/>
              </a:ext>
            </a:extLst>
          </p:cNvPr>
          <p:cNvSpPr>
            <a:spLocks noGrp="1"/>
          </p:cNvSpPr>
          <p:nvPr>
            <p:ph type="body" idx="1"/>
          </p:nvPr>
        </p:nvSpPr>
        <p:spPr>
          <a:xfrm>
            <a:off x="1194403" y="2390987"/>
            <a:ext cx="7335743" cy="1171786"/>
          </a:xfrm>
        </p:spPr>
        <p:txBody>
          <a:bodyPr anchor="b"/>
          <a:lstStyle>
            <a:lvl1pPr marL="0" indent="0">
              <a:buNone/>
              <a:defRPr sz="2560" b="1"/>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4" name="Content Placeholder 3">
            <a:extLst>
              <a:ext uri="{FF2B5EF4-FFF2-40B4-BE49-F238E27FC236}">
                <a16:creationId xmlns:a16="http://schemas.microsoft.com/office/drawing/2014/main" id="{4861295E-7677-43D5-8DD0-8A278ECDBA11}"/>
              </a:ext>
            </a:extLst>
          </p:cNvPr>
          <p:cNvSpPr>
            <a:spLocks noGrp="1"/>
          </p:cNvSpPr>
          <p:nvPr>
            <p:ph sz="half" idx="2"/>
          </p:nvPr>
        </p:nvSpPr>
        <p:spPr>
          <a:xfrm>
            <a:off x="1194403" y="3562773"/>
            <a:ext cx="7335743"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D8A9D39E-D9D8-46F1-B6C9-EBF738891DC1}"/>
              </a:ext>
            </a:extLst>
          </p:cNvPr>
          <p:cNvSpPr>
            <a:spLocks noGrp="1"/>
          </p:cNvSpPr>
          <p:nvPr>
            <p:ph type="body" sz="quarter" idx="3"/>
          </p:nvPr>
        </p:nvSpPr>
        <p:spPr>
          <a:xfrm>
            <a:off x="8778509" y="2390987"/>
            <a:ext cx="7371870" cy="1171786"/>
          </a:xfrm>
        </p:spPr>
        <p:txBody>
          <a:bodyPr anchor="b"/>
          <a:lstStyle>
            <a:lvl1pPr marL="0" indent="0">
              <a:buNone/>
              <a:defRPr sz="2560" b="1"/>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6" name="Content Placeholder 5">
            <a:extLst>
              <a:ext uri="{FF2B5EF4-FFF2-40B4-BE49-F238E27FC236}">
                <a16:creationId xmlns:a16="http://schemas.microsoft.com/office/drawing/2014/main" id="{7154A8DC-1901-40E2-8DC8-885D85D5415C}"/>
              </a:ext>
            </a:extLst>
          </p:cNvPr>
          <p:cNvSpPr>
            <a:spLocks noGrp="1"/>
          </p:cNvSpPr>
          <p:nvPr>
            <p:ph sz="quarter" idx="4"/>
          </p:nvPr>
        </p:nvSpPr>
        <p:spPr>
          <a:xfrm>
            <a:off x="8778509" y="3562773"/>
            <a:ext cx="7371870"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9C853DF7-711F-485D-9145-7E29ED5EBDD2}"/>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8" name="Footer Placeholder 7">
            <a:extLst>
              <a:ext uri="{FF2B5EF4-FFF2-40B4-BE49-F238E27FC236}">
                <a16:creationId xmlns:a16="http://schemas.microsoft.com/office/drawing/2014/main" id="{2B16D5EB-DE06-496E-B105-16CA37156587}"/>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3A9790F4-4DF8-4DF4-9E35-CC133EA96D4C}"/>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40342176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7E80-EC4A-481B-AF52-15739F310C3B}"/>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4D2DAD1D-7B04-4D1A-B648-6D9E9EAD2467}"/>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4" name="Footer Placeholder 3">
            <a:extLst>
              <a:ext uri="{FF2B5EF4-FFF2-40B4-BE49-F238E27FC236}">
                <a16:creationId xmlns:a16="http://schemas.microsoft.com/office/drawing/2014/main" id="{3E0A18B5-5589-4A6E-A2E5-D2127CC50FD3}"/>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E1390969-4E4E-4F21-AC6E-098003B7B47F}"/>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619285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702918-3408-4267-8313-9B0D4EC85060}"/>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3" name="Footer Placeholder 2">
            <a:extLst>
              <a:ext uri="{FF2B5EF4-FFF2-40B4-BE49-F238E27FC236}">
                <a16:creationId xmlns:a16="http://schemas.microsoft.com/office/drawing/2014/main" id="{87A4411E-1C51-4160-BEDA-5F1845BF112E}"/>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18DBCBDD-816E-4112-9807-0DABB7590134}"/>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6667688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900A1-4CD1-427D-A1B0-37CA21DDDE68}"/>
              </a:ext>
            </a:extLst>
          </p:cNvPr>
          <p:cNvSpPr>
            <a:spLocks noGrp="1"/>
          </p:cNvSpPr>
          <p:nvPr>
            <p:ph type="title"/>
          </p:nvPr>
        </p:nvSpPr>
        <p:spPr>
          <a:xfrm>
            <a:off x="1194402" y="650240"/>
            <a:ext cx="5592686" cy="2275840"/>
          </a:xfrm>
        </p:spPr>
        <p:txBody>
          <a:bodyPr anchor="b"/>
          <a:lstStyle>
            <a:lvl1pPr>
              <a:defRPr sz="3413"/>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AD037111-92A7-4691-87E6-961F6A7177E6}"/>
              </a:ext>
            </a:extLst>
          </p:cNvPr>
          <p:cNvSpPr>
            <a:spLocks noGrp="1"/>
          </p:cNvSpPr>
          <p:nvPr>
            <p:ph idx="1"/>
          </p:nvPr>
        </p:nvSpPr>
        <p:spPr>
          <a:xfrm>
            <a:off x="7371870" y="1404340"/>
            <a:ext cx="8778508" cy="6931378"/>
          </a:xfrm>
        </p:spPr>
        <p:txBody>
          <a:bodyPr/>
          <a:lstStyle>
            <a:lvl1pPr>
              <a:defRPr sz="3413"/>
            </a:lvl1pPr>
            <a:lvl2pPr>
              <a:defRPr sz="2987"/>
            </a:lvl2pPr>
            <a:lvl3pPr>
              <a:defRPr sz="256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C1307260-3AAB-4656-A62A-457D54AC2E36}"/>
              </a:ext>
            </a:extLst>
          </p:cNvPr>
          <p:cNvSpPr>
            <a:spLocks noGrp="1"/>
          </p:cNvSpPr>
          <p:nvPr>
            <p:ph type="body" sz="half" idx="2"/>
          </p:nvPr>
        </p:nvSpPr>
        <p:spPr>
          <a:xfrm>
            <a:off x="1194402" y="2926080"/>
            <a:ext cx="5592686" cy="5420925"/>
          </a:xfrm>
        </p:spPr>
        <p:txBody>
          <a:bodyPr/>
          <a:lstStyle>
            <a:lvl1pPr marL="0" indent="0">
              <a:buNone/>
              <a:defRPr sz="1707"/>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a:extLst>
              <a:ext uri="{FF2B5EF4-FFF2-40B4-BE49-F238E27FC236}">
                <a16:creationId xmlns:a16="http://schemas.microsoft.com/office/drawing/2014/main" id="{A8390E0F-2E5C-4DBB-BF83-43BC8DCF29CB}"/>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6" name="Footer Placeholder 5">
            <a:extLst>
              <a:ext uri="{FF2B5EF4-FFF2-40B4-BE49-F238E27FC236}">
                <a16:creationId xmlns:a16="http://schemas.microsoft.com/office/drawing/2014/main" id="{6E186BBD-2611-4EFF-BEF1-8A3702D0E2F5}"/>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B8EA34E-6D38-48DF-A0B2-78927AB0DC49}"/>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0715657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E0F46-0770-4E53-9D55-DEB70E5341BD}"/>
              </a:ext>
            </a:extLst>
          </p:cNvPr>
          <p:cNvSpPr>
            <a:spLocks noGrp="1"/>
          </p:cNvSpPr>
          <p:nvPr>
            <p:ph type="title"/>
          </p:nvPr>
        </p:nvSpPr>
        <p:spPr>
          <a:xfrm>
            <a:off x="1194402" y="650240"/>
            <a:ext cx="5592686" cy="2275840"/>
          </a:xfrm>
        </p:spPr>
        <p:txBody>
          <a:bodyPr anchor="b"/>
          <a:lstStyle>
            <a:lvl1pPr>
              <a:defRPr sz="3413"/>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A1616D3C-40C9-4040-840F-E352FE3E269E}"/>
              </a:ext>
            </a:extLst>
          </p:cNvPr>
          <p:cNvSpPr>
            <a:spLocks noGrp="1"/>
          </p:cNvSpPr>
          <p:nvPr>
            <p:ph type="pic" idx="1"/>
          </p:nvPr>
        </p:nvSpPr>
        <p:spPr>
          <a:xfrm>
            <a:off x="7371870" y="1404340"/>
            <a:ext cx="8778508" cy="6931378"/>
          </a:xfrm>
        </p:spPr>
        <p:txBody>
          <a:bodyPr/>
          <a:lstStyle>
            <a:lvl1pPr marL="0" indent="0">
              <a:buNone/>
              <a:defRPr sz="3413"/>
            </a:lvl1pPr>
            <a:lvl2pPr marL="487672" indent="0">
              <a:buNone/>
              <a:defRPr sz="2987"/>
            </a:lvl2pPr>
            <a:lvl3pPr marL="975345" indent="0">
              <a:buNone/>
              <a:defRPr sz="2560"/>
            </a:lvl3pPr>
            <a:lvl4pPr marL="1463017" indent="0">
              <a:buNone/>
              <a:defRPr sz="2133"/>
            </a:lvl4pPr>
            <a:lvl5pPr marL="1950690" indent="0">
              <a:buNone/>
              <a:defRPr sz="2133"/>
            </a:lvl5pPr>
            <a:lvl6pPr marL="2438362" indent="0">
              <a:buNone/>
              <a:defRPr sz="2133"/>
            </a:lvl6pPr>
            <a:lvl7pPr marL="2926034" indent="0">
              <a:buNone/>
              <a:defRPr sz="2133"/>
            </a:lvl7pPr>
            <a:lvl8pPr marL="3413707" indent="0">
              <a:buNone/>
              <a:defRPr sz="2133"/>
            </a:lvl8pPr>
            <a:lvl9pPr marL="3901379" indent="0">
              <a:buNone/>
              <a:defRPr sz="2133"/>
            </a:lvl9pPr>
          </a:lstStyle>
          <a:p>
            <a:endParaRPr lang="en-CH"/>
          </a:p>
        </p:txBody>
      </p:sp>
      <p:sp>
        <p:nvSpPr>
          <p:cNvPr id="4" name="Text Placeholder 3">
            <a:extLst>
              <a:ext uri="{FF2B5EF4-FFF2-40B4-BE49-F238E27FC236}">
                <a16:creationId xmlns:a16="http://schemas.microsoft.com/office/drawing/2014/main" id="{7091CDB8-B804-4F1C-BA8C-7BA46F986A85}"/>
              </a:ext>
            </a:extLst>
          </p:cNvPr>
          <p:cNvSpPr>
            <a:spLocks noGrp="1"/>
          </p:cNvSpPr>
          <p:nvPr>
            <p:ph type="body" sz="half" idx="2"/>
          </p:nvPr>
        </p:nvSpPr>
        <p:spPr>
          <a:xfrm>
            <a:off x="1194402" y="2926080"/>
            <a:ext cx="5592686" cy="5420925"/>
          </a:xfrm>
        </p:spPr>
        <p:txBody>
          <a:bodyPr/>
          <a:lstStyle>
            <a:lvl1pPr marL="0" indent="0">
              <a:buNone/>
              <a:defRPr sz="1707"/>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a:extLst>
              <a:ext uri="{FF2B5EF4-FFF2-40B4-BE49-F238E27FC236}">
                <a16:creationId xmlns:a16="http://schemas.microsoft.com/office/drawing/2014/main" id="{6B713CDF-E4D5-45D7-8E13-F0352859DCAC}"/>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6" name="Footer Placeholder 5">
            <a:extLst>
              <a:ext uri="{FF2B5EF4-FFF2-40B4-BE49-F238E27FC236}">
                <a16:creationId xmlns:a16="http://schemas.microsoft.com/office/drawing/2014/main" id="{EEEC9CEB-1ADA-4B50-9464-E27B109A65BD}"/>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2C04D48C-C1D5-4815-93AD-7DB2D627914D}"/>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178841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CE50D-459B-44CA-B3CC-177561D611E8}"/>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9F436FFA-0F88-4F8D-B868-C7FBEF3890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903F4969-5659-4FC5-949A-F76C0C6C144A}"/>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27074686-0864-4324-BECA-553F30E59A8A}"/>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E1203B8A-D842-4476-81E5-163FA368543B}"/>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1516097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CE3926-78E1-4C6B-9F99-14716754922A}"/>
              </a:ext>
            </a:extLst>
          </p:cNvPr>
          <p:cNvSpPr>
            <a:spLocks noGrp="1"/>
          </p:cNvSpPr>
          <p:nvPr>
            <p:ph type="title" orient="vert"/>
          </p:nvPr>
        </p:nvSpPr>
        <p:spPr>
          <a:xfrm>
            <a:off x="12409127" y="519289"/>
            <a:ext cx="3738994" cy="8265725"/>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B96620B4-E637-487E-8F24-3385C190F8D1}"/>
              </a:ext>
            </a:extLst>
          </p:cNvPr>
          <p:cNvSpPr>
            <a:spLocks noGrp="1"/>
          </p:cNvSpPr>
          <p:nvPr>
            <p:ph type="body" orient="vert" idx="1"/>
          </p:nvPr>
        </p:nvSpPr>
        <p:spPr>
          <a:xfrm>
            <a:off x="1192144" y="519289"/>
            <a:ext cx="11000229" cy="82657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7F66F30B-E524-4622-ADCF-00821AFBFC78}"/>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780C4167-8FC5-4BAB-9E91-FEB9C82EB52D}"/>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798C3B1-D2F5-4BD7-9252-7CC08304AE4A}"/>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3930221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ma14="http://schemas.microsoft.com/office/mac/drawingml/2011/main" xmlns="" val="1"/>
            </a:ext>
          </a:extLst>
        </p:spPr>
        <p:txBody>
          <a:bodyPr/>
          <a:lstStyle/>
          <a:p>
            <a:endParaRPr lang="en-US"/>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6948296" y="1212256"/>
            <a:ext cx="9465507"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t>Title Text</a:t>
            </a:r>
          </a:p>
        </p:txBody>
      </p:sp>
      <p:pic>
        <p:nvPicPr>
          <p:cNvPr id="15" name="pasted-image.pdf" descr="pasted-image.pdf"/>
          <p:cNvPicPr>
            <a:picLocks noChangeAspect="1"/>
          </p:cNvPicPr>
          <p:nvPr/>
        </p:nvPicPr>
        <p:blipFill>
          <a:blip r:embed="rId2"/>
          <a:stretch>
            <a:fillRect/>
          </a:stretch>
        </p:blipFill>
        <p:spPr>
          <a:xfrm>
            <a:off x="476628" y="683369"/>
            <a:ext cx="5870575" cy="2513867"/>
          </a:xfrm>
          <a:prstGeom prst="rect">
            <a:avLst/>
          </a:prstGeom>
          <a:ln w="12700">
            <a:miter lim="400000"/>
          </a:ln>
        </p:spPr>
      </p:pic>
      <p:pic>
        <p:nvPicPr>
          <p:cNvPr id="16" name="pasted-image.pdf" descr="pasted-image.pdf"/>
          <p:cNvPicPr>
            <a:picLocks noChangeAspect="1"/>
          </p:cNvPicPr>
          <p:nvPr/>
        </p:nvPicPr>
        <p:blipFill>
          <a:blip r:embed="rId3"/>
          <a:stretch>
            <a:fillRect/>
          </a:stretch>
        </p:blipFill>
        <p:spPr>
          <a:xfrm>
            <a:off x="6560167" y="1205809"/>
            <a:ext cx="175165" cy="1770855"/>
          </a:xfrm>
          <a:prstGeom prst="rect">
            <a:avLst/>
          </a:prstGeom>
          <a:ln w="12700">
            <a:miter lim="400000"/>
          </a:ln>
        </p:spPr>
      </p:pic>
    </p:spTree>
    <p:extLst>
      <p:ext uri="{BB962C8B-B14F-4D97-AF65-F5344CB8AC3E}">
        <p14:creationId xmlns:p14="http://schemas.microsoft.com/office/powerpoint/2010/main" val="238183714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5" y="1638300"/>
            <a:ext cx="13953493"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2732300" y="9029316"/>
            <a:ext cx="320601"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t>‹#›</a:t>
            </a:fld>
            <a:endParaRPr dirty="0"/>
          </a:p>
        </p:txBody>
      </p:sp>
    </p:spTree>
    <p:extLst>
      <p:ext uri="{BB962C8B-B14F-4D97-AF65-F5344CB8AC3E}">
        <p14:creationId xmlns:p14="http://schemas.microsoft.com/office/powerpoint/2010/main" val="362885824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AC41F7-ECA4-4579-BD87-8F6EA1F7E09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1693385" y="1638300"/>
            <a:ext cx="13953493"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hasCustomPrompt="1"/>
          </p:nvPr>
        </p:nvSpPr>
        <p:spPr>
          <a:xfrm>
            <a:off x="1693385" y="3302296"/>
            <a:ext cx="13953493" cy="4831360"/>
          </a:xfrm>
          <a:prstGeom prst="rect">
            <a:avLst/>
          </a:prstGeom>
        </p:spPr>
        <p:txBody>
          <a:bodyPr anchor="t"/>
          <a:lstStyle>
            <a:lvl1pPr marL="0" indent="0">
              <a:buSzTx/>
              <a:buNone/>
              <a:defRPr sz="3200">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rPr dirty="0"/>
              <a:t>Body Level One</a:t>
            </a:r>
          </a:p>
        </p:txBody>
      </p:sp>
      <p:pic>
        <p:nvPicPr>
          <p:cNvPr id="37" name="pasted-image.pdf" descr="pasted-image.pdf"/>
          <p:cNvPicPr>
            <a:picLocks noChangeAspect="1"/>
          </p:cNvPicPr>
          <p:nvPr/>
        </p:nvPicPr>
        <p:blipFill>
          <a:blip r:embed="rId3"/>
          <a:stretch>
            <a:fillRect/>
          </a:stretch>
        </p:blipFill>
        <p:spPr>
          <a:xfrm>
            <a:off x="2683031" y="8691626"/>
            <a:ext cx="66421" cy="406402"/>
          </a:xfrm>
          <a:prstGeom prst="rect">
            <a:avLst/>
          </a:prstGeom>
          <a:ln w="12700">
            <a:miter lim="400000"/>
          </a:ln>
        </p:spPr>
      </p:pic>
      <p:sp>
        <p:nvSpPr>
          <p:cNvPr id="38" name="Page"/>
          <p:cNvSpPr txBox="1"/>
          <p:nvPr/>
        </p:nvSpPr>
        <p:spPr>
          <a:xfrm>
            <a:off x="2823738" y="8607594"/>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400" dirty="0"/>
              <a:t>Slide</a:t>
            </a:r>
            <a:endParaRPr sz="1400" dirty="0"/>
          </a:p>
        </p:txBody>
      </p:sp>
      <p:pic>
        <p:nvPicPr>
          <p:cNvPr id="39" name="pasted-image.pdf" descr="pasted-image.pdf"/>
          <p:cNvPicPr>
            <a:picLocks noChangeAspect="1"/>
          </p:cNvPicPr>
          <p:nvPr/>
        </p:nvPicPr>
        <p:blipFill>
          <a:blip r:embed="rId4"/>
          <a:stretch>
            <a:fillRect/>
          </a:stretch>
        </p:blipFill>
        <p:spPr>
          <a:xfrm>
            <a:off x="522444" y="8489916"/>
            <a:ext cx="1973616" cy="850971"/>
          </a:xfrm>
          <a:prstGeom prst="rect">
            <a:avLst/>
          </a:prstGeom>
          <a:ln w="12700">
            <a:miter lim="400000"/>
          </a:ln>
        </p:spPr>
      </p:pic>
      <p:sp>
        <p:nvSpPr>
          <p:cNvPr id="40" name="Slide Number"/>
          <p:cNvSpPr txBox="1">
            <a:spLocks noGrp="1"/>
          </p:cNvSpPr>
          <p:nvPr>
            <p:ph type="sldNum" sz="quarter" idx="2"/>
          </p:nvPr>
        </p:nvSpPr>
        <p:spPr>
          <a:xfrm>
            <a:off x="2834779" y="8830113"/>
            <a:ext cx="320601" cy="318036"/>
          </a:xfrm>
          <a:prstGeom prst="rect">
            <a:avLst/>
          </a:prstGeom>
        </p:spPr>
        <p:txBody>
          <a:bodyPr/>
          <a:lstStyle>
            <a:lvl1pPr>
              <a:defRPr>
                <a:solidFill>
                  <a:srgbClr val="FFFFFF"/>
                </a:solidFill>
              </a:defRPr>
            </a:lvl1pPr>
          </a:lstStyle>
          <a:p>
            <a:fld id="{86CB4B4D-7CA3-9044-876B-883B54F8677D}" type="slidenum">
              <a:rPr/>
              <a:t>‹#›</a:t>
            </a:fld>
            <a:endParaRPr dirty="0"/>
          </a:p>
        </p:txBody>
      </p:sp>
      <p:sp>
        <p:nvSpPr>
          <p:cNvPr id="7" name="TextBox 6">
            <a:extLst>
              <a:ext uri="{FF2B5EF4-FFF2-40B4-BE49-F238E27FC236}">
                <a16:creationId xmlns:a16="http://schemas.microsoft.com/office/drawing/2014/main" id="{777085CB-2C0F-4ADE-AF16-F1B59046E71D}"/>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a:ln>
                  <a:noFill/>
                </a:ln>
                <a:solidFill>
                  <a:schemeClr val="bg1"/>
                </a:solidFill>
                <a:effectLst/>
                <a:uFillTx/>
                <a:latin typeface="Open Sans Regular"/>
                <a:ea typeface="Open Sans Regular"/>
                <a:cs typeface="Open Sans Regular"/>
                <a:sym typeface="Open Sans Regular"/>
              </a:rPr>
              <a:t> objectives</a:t>
            </a:r>
            <a:endPar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endParaRPr>
          </a:p>
        </p:txBody>
      </p:sp>
      <p:sp>
        <p:nvSpPr>
          <p:cNvPr id="8" name="Oval 7">
            <a:extLst>
              <a:ext uri="{FF2B5EF4-FFF2-40B4-BE49-F238E27FC236}">
                <a16:creationId xmlns:a16="http://schemas.microsoft.com/office/drawing/2014/main" id="{459B273D-0FA8-43CB-8F07-CB25564734D3}"/>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530E6DD4-1A8D-4BBE-A275-612986F05FCE}"/>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6674F46F-B521-45C3-8C7D-CC778DBEDAB4}"/>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3488F6C4-B8DB-4A69-951B-1BEB3AE8AD0D}"/>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393AF479-9A7D-41A4-AA3A-01A267BF00E8}"/>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898D78B9-F543-47C9-A765-BB8AFE6A86AD}"/>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52A35014-2805-4DEA-B8C8-D0DD6AD67A9C}"/>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5" name="Oval 24">
            <a:extLst>
              <a:ext uri="{FF2B5EF4-FFF2-40B4-BE49-F238E27FC236}">
                <a16:creationId xmlns:a16="http://schemas.microsoft.com/office/drawing/2014/main" id="{18A92992-97D8-400C-AB11-FF4AA79C1036}"/>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6" name="Oval 25">
            <a:extLst>
              <a:ext uri="{FF2B5EF4-FFF2-40B4-BE49-F238E27FC236}">
                <a16:creationId xmlns:a16="http://schemas.microsoft.com/office/drawing/2014/main" id="{DCF3482B-584A-4217-B1A2-32E71982C204}"/>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7" name="Oval 26">
            <a:extLst>
              <a:ext uri="{FF2B5EF4-FFF2-40B4-BE49-F238E27FC236}">
                <a16:creationId xmlns:a16="http://schemas.microsoft.com/office/drawing/2014/main" id="{65160638-2211-49DF-883B-9E6ABB521AF4}"/>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8" name="Oval 27">
            <a:extLst>
              <a:ext uri="{FF2B5EF4-FFF2-40B4-BE49-F238E27FC236}">
                <a16:creationId xmlns:a16="http://schemas.microsoft.com/office/drawing/2014/main" id="{F43B88D8-F6BA-4FBD-B04C-44C50B75EEEB}"/>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9" name="Oval 28">
            <a:extLst>
              <a:ext uri="{FF2B5EF4-FFF2-40B4-BE49-F238E27FC236}">
                <a16:creationId xmlns:a16="http://schemas.microsoft.com/office/drawing/2014/main" id="{AAE09911-6D74-4ADB-9FCA-3F50BEFB57C5}"/>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30" name="Oval 29">
            <a:extLst>
              <a:ext uri="{FF2B5EF4-FFF2-40B4-BE49-F238E27FC236}">
                <a16:creationId xmlns:a16="http://schemas.microsoft.com/office/drawing/2014/main" id="{D438B700-5973-43D6-A72A-12592E257EC1}"/>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31" name="Oval 30">
            <a:extLst>
              <a:ext uri="{FF2B5EF4-FFF2-40B4-BE49-F238E27FC236}">
                <a16:creationId xmlns:a16="http://schemas.microsoft.com/office/drawing/2014/main" id="{AA6F5D0D-2C4D-4CAF-9566-5280FD0DCEC1}"/>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342367387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71852233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theme" Target="../theme/theme4.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7"/>
          <a:stretch>
            <a:fillRect/>
          </a:stretch>
        </p:blipFill>
        <p:spPr>
          <a:xfrm>
            <a:off x="522445" y="8400288"/>
            <a:ext cx="2443489" cy="1115187"/>
          </a:xfrm>
          <a:prstGeom prst="rect">
            <a:avLst/>
          </a:prstGeom>
          <a:ln w="12700">
            <a:miter lim="400000"/>
          </a:ln>
        </p:spPr>
      </p:pic>
      <p:pic>
        <p:nvPicPr>
          <p:cNvPr id="5" name="pasted-image.pdf" descr="pasted-image.pdf"/>
          <p:cNvPicPr>
            <a:picLocks noChangeAspect="1"/>
          </p:cNvPicPr>
          <p:nvPr/>
        </p:nvPicPr>
        <p:blipFill>
          <a:blip r:embed="rId8"/>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Body Level One</a:t>
            </a:r>
          </a:p>
          <a:p>
            <a:pPr lvl="1"/>
            <a:r>
              <a:rPr dirty="0"/>
              <a:t>Body Level Two</a:t>
            </a:r>
          </a:p>
        </p:txBody>
      </p:sp>
      <p:pic>
        <p:nvPicPr>
          <p:cNvPr id="4" name="pasted-image.pdf" descr="pasted-image.pdf"/>
          <p:cNvPicPr>
            <a:picLocks noChangeAspect="1"/>
          </p:cNvPicPr>
          <p:nvPr/>
        </p:nvPicPr>
        <p:blipFill>
          <a:blip r:embed="rId7"/>
          <a:stretch>
            <a:fillRect/>
          </a:stretch>
        </p:blipFill>
        <p:spPr>
          <a:xfrm>
            <a:off x="427194" y="8680416"/>
            <a:ext cx="2011462" cy="850971"/>
          </a:xfrm>
          <a:prstGeom prst="rect">
            <a:avLst/>
          </a:prstGeom>
          <a:ln w="12700">
            <a:miter lim="400000"/>
          </a:ln>
        </p:spPr>
      </p:pic>
      <p:pic>
        <p:nvPicPr>
          <p:cNvPr id="5" name="pasted-image.pdf" descr="pasted-image.pdf"/>
          <p:cNvPicPr>
            <a:picLocks noChangeAspect="1"/>
          </p:cNvPicPr>
          <p:nvPr/>
        </p:nvPicPr>
        <p:blipFill>
          <a:blip r:embed="rId8"/>
          <a:stretch>
            <a:fillRect/>
          </a:stretch>
        </p:blipFill>
        <p:spPr>
          <a:xfrm>
            <a:off x="2574241" y="8878129"/>
            <a:ext cx="66421" cy="406402"/>
          </a:xfrm>
          <a:prstGeom prst="rect">
            <a:avLst/>
          </a:prstGeom>
          <a:ln w="12700">
            <a:miter lim="400000"/>
          </a:ln>
        </p:spPr>
      </p:pic>
      <p:sp>
        <p:nvSpPr>
          <p:cNvPr id="6" name="Page"/>
          <p:cNvSpPr txBox="1"/>
          <p:nvPr/>
        </p:nvSpPr>
        <p:spPr>
          <a:xfrm>
            <a:off x="2714948" y="8794097"/>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400" dirty="0"/>
              <a:t>SLIDE</a:t>
            </a:r>
            <a:endParaRPr sz="1400" dirty="0"/>
          </a:p>
        </p:txBody>
      </p:sp>
      <p:sp>
        <p:nvSpPr>
          <p:cNvPr id="7" name="Slide Number"/>
          <p:cNvSpPr txBox="1">
            <a:spLocks noGrp="1"/>
          </p:cNvSpPr>
          <p:nvPr>
            <p:ph type="sldNum" sz="quarter" idx="2"/>
          </p:nvPr>
        </p:nvSpPr>
        <p:spPr>
          <a:xfrm>
            <a:off x="2732300" y="9029316"/>
            <a:ext cx="320601"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t>‹#›</a:t>
            </a:fld>
            <a:endParaRPr dirty="0"/>
          </a:p>
        </p:txBody>
      </p:sp>
    </p:spTree>
    <p:extLst>
      <p:ext uri="{BB962C8B-B14F-4D97-AF65-F5344CB8AC3E}">
        <p14:creationId xmlns:p14="http://schemas.microsoft.com/office/powerpoint/2010/main" val="1180828604"/>
      </p:ext>
    </p:extLst>
  </p:cSld>
  <p:clrMap bg1="dk1" tx1="lt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1" r:id="rId5"/>
  </p:sldLayoutIdLst>
  <p:transition spd="med"/>
  <p:txStyles>
    <p:titleStyle>
      <a:lvl1pPr marL="0" marR="0" indent="0" algn="ctr" defTabSz="584200" rtl="0" latinLnBrk="0">
        <a:lnSpc>
          <a:spcPct val="100000"/>
        </a:lnSpc>
        <a:spcBef>
          <a:spcPts val="0"/>
        </a:spcBef>
        <a:spcAft>
          <a:spcPts val="0"/>
        </a:spcAft>
        <a:buClrTx/>
        <a:buSzTx/>
        <a:buFontTx/>
        <a:buNone/>
        <a:tabLst/>
        <a:defRPr sz="5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67015" y="0"/>
            <a:ext cx="15606237" cy="1538503"/>
          </a:xfrm>
          <a:prstGeom prst="rect">
            <a:avLst/>
          </a:prstGeom>
          <a:noFill/>
        </p:spPr>
        <p:txBody>
          <a:bodyPr vert="horz" lIns="72000" tIns="36000" rIns="72000" bIns="36000" rtlCol="0" anchor="ctr" anchorCtr="0">
            <a:noAutofit/>
          </a:bodyPr>
          <a:lstStyle/>
          <a:p>
            <a:r>
              <a:rPr lang="en-GB" dirty="0"/>
              <a:t>Click to edit </a:t>
            </a:r>
            <a:r>
              <a:rPr lang="en-GB" noProof="0" dirty="0"/>
              <a:t>Master</a:t>
            </a:r>
            <a:r>
              <a:rPr lang="en-GB" dirty="0"/>
              <a:t> title style</a:t>
            </a:r>
          </a:p>
        </p:txBody>
      </p:sp>
      <p:sp>
        <p:nvSpPr>
          <p:cNvPr id="3" name="Text Placeholder 2"/>
          <p:cNvSpPr>
            <a:spLocks noGrp="1"/>
          </p:cNvSpPr>
          <p:nvPr>
            <p:ph type="body" idx="1"/>
          </p:nvPr>
        </p:nvSpPr>
        <p:spPr>
          <a:xfrm>
            <a:off x="867013" y="1923129"/>
            <a:ext cx="15606237" cy="6806360"/>
          </a:xfrm>
          <a:prstGeom prst="rect">
            <a:avLst/>
          </a:prstGeom>
        </p:spPr>
        <p:txBody>
          <a:bodyPr vert="horz" lIns="91440" tIns="45720" rIns="91440" bIns="45720" rtlCol="0">
            <a:noAutofit/>
          </a:bodyPr>
          <a:lstStyle/>
          <a:p>
            <a:pPr lvl="0"/>
            <a:r>
              <a:rPr lang="en-GB" dirty="0"/>
              <a:t>Click to edit Master text s</a:t>
            </a:r>
            <a:r>
              <a:rPr lang="en-GB" noProof="0" dirty="0" err="1"/>
              <a:t>tyles</a:t>
            </a:r>
            <a:endParaRPr lang="en-GB" noProof="0" dirty="0"/>
          </a:p>
          <a:p>
            <a:pPr lvl="1"/>
            <a:r>
              <a:rPr lang="en-GB" noProof="0" dirty="0"/>
              <a:t>Second level</a:t>
            </a:r>
          </a:p>
          <a:p>
            <a:pPr lvl="2"/>
            <a:r>
              <a:rPr lang="en-GB" noProof="0" dirty="0"/>
              <a:t>Third level</a:t>
            </a:r>
          </a:p>
        </p:txBody>
      </p:sp>
      <p:sp>
        <p:nvSpPr>
          <p:cNvPr id="5"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rgbClr val="004386"/>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117637711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hf sldNum="0" hdr="0" dt="0"/>
  <p:txStyles>
    <p:titleStyle>
      <a:lvl1pPr algn="l" defTabSz="650230" rtl="0" eaLnBrk="1" latinLnBrk="0" hangingPunct="1">
        <a:lnSpc>
          <a:spcPct val="100000"/>
        </a:lnSpc>
        <a:spcBef>
          <a:spcPct val="0"/>
        </a:spcBef>
        <a:buNone/>
        <a:defRPr sz="3982" b="1" kern="1200">
          <a:solidFill>
            <a:schemeClr val="tx2"/>
          </a:solidFill>
          <a:latin typeface="Tahoma"/>
          <a:ea typeface="+mj-ea"/>
          <a:cs typeface="Tahoma"/>
        </a:defRPr>
      </a:lvl1pPr>
    </p:titleStyle>
    <p:bodyStyle>
      <a:lvl1pPr marL="0" indent="0" algn="l" defTabSz="650230" rtl="0" eaLnBrk="1" latinLnBrk="0" hangingPunct="1">
        <a:spcBef>
          <a:spcPct val="20000"/>
        </a:spcBef>
        <a:buClr>
          <a:schemeClr val="tx2"/>
        </a:buClr>
        <a:buFontTx/>
        <a:buNone/>
        <a:defRPr sz="3129" kern="1200">
          <a:solidFill>
            <a:srgbClr val="004386"/>
          </a:solidFill>
          <a:latin typeface="Tahoma"/>
          <a:ea typeface="+mn-ea"/>
          <a:cs typeface="Tahoma"/>
        </a:defRPr>
      </a:lvl1pPr>
      <a:lvl2pPr marL="769891" indent="-519281" algn="l" defTabSz="650230" rtl="0" eaLnBrk="1" latinLnBrk="0" hangingPunct="1">
        <a:spcBef>
          <a:spcPts val="1422"/>
        </a:spcBef>
        <a:buClr>
          <a:schemeClr val="tx2"/>
        </a:buClr>
        <a:buFont typeface="Arial"/>
        <a:buChar char="•"/>
        <a:defRPr sz="3129" kern="1200">
          <a:solidFill>
            <a:srgbClr val="004386"/>
          </a:solidFill>
          <a:latin typeface="Tahoma"/>
          <a:ea typeface="+mn-ea"/>
          <a:cs typeface="Tahoma"/>
        </a:defRPr>
      </a:lvl2pPr>
      <a:lvl3pPr marL="1539780" indent="-519281" algn="l" defTabSz="650230" rtl="0" eaLnBrk="1" latinLnBrk="0" hangingPunct="1">
        <a:spcBef>
          <a:spcPts val="1422"/>
        </a:spcBef>
        <a:buClr>
          <a:schemeClr val="tx2"/>
        </a:buClr>
        <a:buFont typeface="Lucida Grande"/>
        <a:buChar char="-"/>
        <a:defRPr sz="3129" kern="1200">
          <a:solidFill>
            <a:srgbClr val="004386"/>
          </a:solidFill>
          <a:latin typeface="Tahoma"/>
          <a:ea typeface="+mn-ea"/>
          <a:cs typeface="Tahoma"/>
        </a:defRPr>
      </a:lvl3pPr>
      <a:lvl4pPr marL="227580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4pPr>
      <a:lvl5pPr marL="292603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67015" y="0"/>
            <a:ext cx="15606237" cy="1538503"/>
          </a:xfrm>
          <a:prstGeom prst="rect">
            <a:avLst/>
          </a:prstGeom>
          <a:noFill/>
        </p:spPr>
        <p:txBody>
          <a:bodyPr vert="horz" lIns="72000" tIns="36000" rIns="72000" bIns="36000" rtlCol="0" anchor="ctr" anchorCtr="0">
            <a:noAutofit/>
          </a:bodyPr>
          <a:lstStyle/>
          <a:p>
            <a:r>
              <a:rPr lang="en-GB" dirty="0"/>
              <a:t>Click to edit </a:t>
            </a:r>
            <a:r>
              <a:rPr lang="en-GB" noProof="0" dirty="0"/>
              <a:t>Master</a:t>
            </a:r>
            <a:r>
              <a:rPr lang="en-GB" dirty="0"/>
              <a:t> title style</a:t>
            </a:r>
          </a:p>
        </p:txBody>
      </p:sp>
      <p:sp>
        <p:nvSpPr>
          <p:cNvPr id="3" name="Text Placeholder 2"/>
          <p:cNvSpPr>
            <a:spLocks noGrp="1"/>
          </p:cNvSpPr>
          <p:nvPr>
            <p:ph type="body" idx="1"/>
          </p:nvPr>
        </p:nvSpPr>
        <p:spPr>
          <a:xfrm>
            <a:off x="867013" y="1923129"/>
            <a:ext cx="15606237" cy="6806360"/>
          </a:xfrm>
          <a:prstGeom prst="rect">
            <a:avLst/>
          </a:prstGeom>
        </p:spPr>
        <p:txBody>
          <a:bodyPr vert="horz" lIns="91440" tIns="45720" rIns="91440" bIns="45720" rtlCol="0">
            <a:noAutofit/>
          </a:bodyPr>
          <a:lstStyle/>
          <a:p>
            <a:pPr lvl="0"/>
            <a:r>
              <a:rPr lang="en-GB" dirty="0"/>
              <a:t>Click to edit Master text s</a:t>
            </a:r>
            <a:r>
              <a:rPr lang="en-GB" noProof="0" dirty="0" err="1"/>
              <a:t>tyles</a:t>
            </a:r>
            <a:endParaRPr lang="en-GB" noProof="0" dirty="0"/>
          </a:p>
          <a:p>
            <a:pPr lvl="1"/>
            <a:r>
              <a:rPr lang="en-GB" noProof="0" dirty="0"/>
              <a:t>Second level</a:t>
            </a:r>
          </a:p>
          <a:p>
            <a:pPr lvl="2"/>
            <a:r>
              <a:rPr lang="en-GB" noProof="0" dirty="0"/>
              <a:t>Third level</a:t>
            </a:r>
          </a:p>
        </p:txBody>
      </p:sp>
      <p:sp>
        <p:nvSpPr>
          <p:cNvPr id="5"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rgbClr val="004386"/>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222431793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l" defTabSz="650230" rtl="0" eaLnBrk="1" latinLnBrk="0" hangingPunct="1">
        <a:lnSpc>
          <a:spcPct val="100000"/>
        </a:lnSpc>
        <a:spcBef>
          <a:spcPct val="0"/>
        </a:spcBef>
        <a:buNone/>
        <a:defRPr sz="3982" b="1" kern="1200">
          <a:solidFill>
            <a:schemeClr val="tx2"/>
          </a:solidFill>
          <a:latin typeface="Tahoma"/>
          <a:ea typeface="+mj-ea"/>
          <a:cs typeface="Tahoma"/>
        </a:defRPr>
      </a:lvl1pPr>
    </p:titleStyle>
    <p:bodyStyle>
      <a:lvl1pPr marL="0" indent="0" algn="l" defTabSz="650230" rtl="0" eaLnBrk="1" latinLnBrk="0" hangingPunct="1">
        <a:spcBef>
          <a:spcPct val="20000"/>
        </a:spcBef>
        <a:buClr>
          <a:schemeClr val="tx2"/>
        </a:buClr>
        <a:buFontTx/>
        <a:buNone/>
        <a:defRPr sz="3129" kern="1200">
          <a:solidFill>
            <a:srgbClr val="004386"/>
          </a:solidFill>
          <a:latin typeface="Tahoma"/>
          <a:ea typeface="+mn-ea"/>
          <a:cs typeface="Tahoma"/>
        </a:defRPr>
      </a:lvl1pPr>
      <a:lvl2pPr marL="769891" indent="-519281" algn="l" defTabSz="650230" rtl="0" eaLnBrk="1" latinLnBrk="0" hangingPunct="1">
        <a:spcBef>
          <a:spcPts val="1422"/>
        </a:spcBef>
        <a:buClr>
          <a:schemeClr val="tx2"/>
        </a:buClr>
        <a:buFont typeface="Arial"/>
        <a:buChar char="•"/>
        <a:defRPr sz="3129" kern="1200">
          <a:solidFill>
            <a:srgbClr val="004386"/>
          </a:solidFill>
          <a:latin typeface="Tahoma"/>
          <a:ea typeface="+mn-ea"/>
          <a:cs typeface="Tahoma"/>
        </a:defRPr>
      </a:lvl2pPr>
      <a:lvl3pPr marL="1539780" indent="-519281" algn="l" defTabSz="650230" rtl="0" eaLnBrk="1" latinLnBrk="0" hangingPunct="1">
        <a:spcBef>
          <a:spcPts val="1422"/>
        </a:spcBef>
        <a:buClr>
          <a:schemeClr val="tx2"/>
        </a:buClr>
        <a:buFont typeface="Lucida Grande"/>
        <a:buChar char="-"/>
        <a:defRPr sz="3129" kern="1200">
          <a:solidFill>
            <a:srgbClr val="004386"/>
          </a:solidFill>
          <a:latin typeface="Tahoma"/>
          <a:ea typeface="+mn-ea"/>
          <a:cs typeface="Tahoma"/>
        </a:defRPr>
      </a:lvl3pPr>
      <a:lvl4pPr marL="227580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4pPr>
      <a:lvl5pPr marL="292603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154DCA-0642-4B0A-B983-A996E9308916}"/>
              </a:ext>
            </a:extLst>
          </p:cNvPr>
          <p:cNvSpPr>
            <a:spLocks noGrp="1"/>
          </p:cNvSpPr>
          <p:nvPr>
            <p:ph type="title"/>
          </p:nvPr>
        </p:nvSpPr>
        <p:spPr>
          <a:xfrm>
            <a:off x="1192143" y="519291"/>
            <a:ext cx="14955977" cy="1885245"/>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7E8F67DE-7ADC-469C-AC53-764260AA08DE}"/>
              </a:ext>
            </a:extLst>
          </p:cNvPr>
          <p:cNvSpPr>
            <a:spLocks noGrp="1"/>
          </p:cNvSpPr>
          <p:nvPr>
            <p:ph type="body" idx="1"/>
          </p:nvPr>
        </p:nvSpPr>
        <p:spPr>
          <a:xfrm>
            <a:off x="1192143" y="2596444"/>
            <a:ext cx="14955977" cy="618857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6F8B27D9-5118-4094-B964-2CBEF49913FC}"/>
              </a:ext>
            </a:extLst>
          </p:cNvPr>
          <p:cNvSpPr>
            <a:spLocks noGrp="1"/>
          </p:cNvSpPr>
          <p:nvPr>
            <p:ph type="dt" sz="half" idx="2"/>
          </p:nvPr>
        </p:nvSpPr>
        <p:spPr>
          <a:xfrm>
            <a:off x="1192143" y="9040144"/>
            <a:ext cx="3901559" cy="519289"/>
          </a:xfrm>
          <a:prstGeom prst="rect">
            <a:avLst/>
          </a:prstGeom>
        </p:spPr>
        <p:txBody>
          <a:bodyPr vert="horz" lIns="91440" tIns="45720" rIns="91440" bIns="45720" rtlCol="0" anchor="ctr"/>
          <a:lstStyle>
            <a:lvl1pPr algn="l">
              <a:defRPr sz="1280">
                <a:solidFill>
                  <a:schemeClr val="tx1">
                    <a:tint val="75000"/>
                  </a:schemeClr>
                </a:solidFill>
              </a:defRPr>
            </a:lvl1p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C10D94F0-3D34-4DEF-901D-FABCFC45D844}"/>
              </a:ext>
            </a:extLst>
          </p:cNvPr>
          <p:cNvSpPr>
            <a:spLocks noGrp="1"/>
          </p:cNvSpPr>
          <p:nvPr>
            <p:ph type="ftr" sz="quarter" idx="3"/>
          </p:nvPr>
        </p:nvSpPr>
        <p:spPr>
          <a:xfrm>
            <a:off x="5743962" y="9040144"/>
            <a:ext cx="5852339" cy="519289"/>
          </a:xfrm>
          <a:prstGeom prst="rect">
            <a:avLst/>
          </a:prstGeom>
        </p:spPr>
        <p:txBody>
          <a:bodyPr vert="horz" lIns="91440" tIns="45720" rIns="91440" bIns="45720" rtlCol="0" anchor="ctr"/>
          <a:lstStyle>
            <a:lvl1pPr algn="ctr">
              <a:defRPr sz="128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CD28A2C8-964E-40FE-89A6-3D6732412C81}"/>
              </a:ext>
            </a:extLst>
          </p:cNvPr>
          <p:cNvSpPr>
            <a:spLocks noGrp="1"/>
          </p:cNvSpPr>
          <p:nvPr>
            <p:ph type="sldNum" sz="quarter" idx="4"/>
          </p:nvPr>
        </p:nvSpPr>
        <p:spPr>
          <a:xfrm>
            <a:off x="12246561" y="9040144"/>
            <a:ext cx="3901559" cy="519289"/>
          </a:xfrm>
          <a:prstGeom prst="rect">
            <a:avLst/>
          </a:prstGeom>
        </p:spPr>
        <p:txBody>
          <a:bodyPr vert="horz" lIns="91440" tIns="45720" rIns="91440" bIns="45720" rtlCol="0" anchor="ctr"/>
          <a:lstStyle>
            <a:lvl1pPr algn="r">
              <a:defRPr sz="1280">
                <a:solidFill>
                  <a:schemeClr val="tx1">
                    <a:tint val="75000"/>
                  </a:schemeClr>
                </a:solidFill>
              </a:defRPr>
            </a:lvl1pPr>
          </a:lstStyle>
          <a:p>
            <a:fld id="{153834B4-A78B-446A-AD57-79EC4D96073F}" type="slidenum">
              <a:rPr lang="en-CH" smtClean="0"/>
              <a:t>‹#›</a:t>
            </a:fld>
            <a:endParaRPr lang="en-CH"/>
          </a:p>
        </p:txBody>
      </p:sp>
    </p:spTree>
    <p:extLst>
      <p:ext uri="{BB962C8B-B14F-4D97-AF65-F5344CB8AC3E}">
        <p14:creationId xmlns:p14="http://schemas.microsoft.com/office/powerpoint/2010/main" val="259092594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75345" rtl="0" eaLnBrk="1" latinLnBrk="0" hangingPunct="1">
        <a:lnSpc>
          <a:spcPct val="90000"/>
        </a:lnSpc>
        <a:spcBef>
          <a:spcPct val="0"/>
        </a:spcBef>
        <a:buNone/>
        <a:defRPr sz="4693" kern="1200">
          <a:solidFill>
            <a:schemeClr val="tx1"/>
          </a:solidFill>
          <a:latin typeface="+mj-lt"/>
          <a:ea typeface="+mj-ea"/>
          <a:cs typeface="+mj-cs"/>
        </a:defRPr>
      </a:lvl1pPr>
    </p:titleStyle>
    <p:bodyStyle>
      <a:lvl1pPr marL="243836" indent="-243836" algn="l" defTabSz="975345" rtl="0" eaLnBrk="1" latinLnBrk="0" hangingPunct="1">
        <a:lnSpc>
          <a:spcPct val="90000"/>
        </a:lnSpc>
        <a:spcBef>
          <a:spcPts val="1067"/>
        </a:spcBef>
        <a:buFont typeface="Arial" panose="020B0604020202020204" pitchFamily="34" charset="0"/>
        <a:buChar char="•"/>
        <a:defRPr sz="2987" kern="1200">
          <a:solidFill>
            <a:schemeClr val="tx1"/>
          </a:solidFill>
          <a:latin typeface="+mn-lt"/>
          <a:ea typeface="+mn-ea"/>
          <a:cs typeface="+mn-cs"/>
        </a:defRPr>
      </a:lvl1pPr>
      <a:lvl2pPr marL="731509" indent="-243836" algn="l" defTabSz="975345" rtl="0" eaLnBrk="1" latinLnBrk="0" hangingPunct="1">
        <a:lnSpc>
          <a:spcPct val="90000"/>
        </a:lnSpc>
        <a:spcBef>
          <a:spcPts val="533"/>
        </a:spcBef>
        <a:buFont typeface="Arial" panose="020B0604020202020204" pitchFamily="34" charset="0"/>
        <a:buChar char="•"/>
        <a:defRPr sz="2560" kern="1200">
          <a:solidFill>
            <a:schemeClr val="tx1"/>
          </a:solidFill>
          <a:latin typeface="+mn-lt"/>
          <a:ea typeface="+mn-ea"/>
          <a:cs typeface="+mn-cs"/>
        </a:defRPr>
      </a:lvl2pPr>
      <a:lvl3pPr marL="1219181" indent="-243836" algn="l" defTabSz="975345" rtl="0" eaLnBrk="1" latinLnBrk="0" hangingPunct="1">
        <a:lnSpc>
          <a:spcPct val="90000"/>
        </a:lnSpc>
        <a:spcBef>
          <a:spcPts val="533"/>
        </a:spcBef>
        <a:buFont typeface="Arial" panose="020B0604020202020204" pitchFamily="34" charset="0"/>
        <a:buChar char="•"/>
        <a:defRPr sz="2133" kern="1200">
          <a:solidFill>
            <a:schemeClr val="tx1"/>
          </a:solidFill>
          <a:latin typeface="+mn-lt"/>
          <a:ea typeface="+mn-ea"/>
          <a:cs typeface="+mn-cs"/>
        </a:defRPr>
      </a:lvl3pPr>
      <a:lvl4pPr marL="170685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4pPr>
      <a:lvl5pPr marL="2194526"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5pPr>
      <a:lvl6pPr marL="2682198"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69870"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54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215"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CH"/>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19.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6.xml"/><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9.xml"/><Relationship Id="rId4" Type="http://schemas.openxmlformats.org/officeDocument/2006/relationships/image" Target="../media/image42.png"/></Relationships>
</file>

<file path=ppt/slides/_rels/slide3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https://www.youtube.com/embed/mQyBjG4VVec?feature=oembed"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8FF112-6704-42A7-B752-8F0C01E33D2D}"/>
              </a:ext>
            </a:extLst>
          </p:cNvPr>
          <p:cNvSpPr txBox="1"/>
          <p:nvPr/>
        </p:nvSpPr>
        <p:spPr>
          <a:xfrm>
            <a:off x="3146330" y="4173445"/>
            <a:ext cx="10410643"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CH" sz="7200" dirty="0">
                <a:solidFill>
                  <a:srgbClr val="000000"/>
                </a:solidFill>
              </a:rPr>
              <a:t>Introduction to Sphere,</a:t>
            </a:r>
          </a:p>
          <a:p>
            <a:pPr marL="0" marR="0" indent="0" algn="ctr" defTabSz="584200" rtl="0" fontAlgn="auto" latinLnBrk="0" hangingPunct="0">
              <a:lnSpc>
                <a:spcPct val="100000"/>
              </a:lnSpc>
              <a:spcBef>
                <a:spcPts val="0"/>
              </a:spcBef>
              <a:spcAft>
                <a:spcPts val="0"/>
              </a:spcAft>
              <a:buClrTx/>
              <a:buSzTx/>
              <a:buFontTx/>
              <a:buNone/>
              <a:tabLst/>
            </a:pPr>
            <a:r>
              <a:rPr lang="en-CH" sz="7200" dirty="0">
                <a:solidFill>
                  <a:srgbClr val="000000"/>
                </a:solidFill>
              </a:rPr>
              <a:t>Slovakia</a:t>
            </a:r>
            <a:r>
              <a:rPr kumimoji="0" lang="en-CH" sz="7200" i="0" u="none" strike="noStrike" cap="none" spc="0" normalizeH="0" baseline="0" dirty="0">
                <a:ln>
                  <a:noFill/>
                </a:ln>
                <a:solidFill>
                  <a:srgbClr val="000000"/>
                </a:solidFill>
                <a:effectLst/>
                <a:uFillTx/>
                <a:latin typeface="Open Sans Regular"/>
                <a:ea typeface="Open Sans Regular"/>
                <a:cs typeface="Open Sans Regular"/>
                <a:sym typeface="Open Sans Regular"/>
              </a:rPr>
              <a:t>,</a:t>
            </a:r>
          </a:p>
          <a:p>
            <a:pPr marL="0" marR="0" indent="0" algn="ctr" defTabSz="584200" rtl="0" fontAlgn="auto" latinLnBrk="0" hangingPunct="0">
              <a:lnSpc>
                <a:spcPct val="100000"/>
              </a:lnSpc>
              <a:spcBef>
                <a:spcPts val="0"/>
              </a:spcBef>
              <a:spcAft>
                <a:spcPts val="0"/>
              </a:spcAft>
              <a:buClrTx/>
              <a:buSzTx/>
              <a:buFontTx/>
              <a:buNone/>
              <a:tabLst/>
            </a:pPr>
            <a:r>
              <a:rPr kumimoji="0" lang="en-CH" sz="7200" i="0" u="none" strike="noStrike" cap="none" spc="0" normalizeH="0" baseline="0" dirty="0">
                <a:ln>
                  <a:noFill/>
                </a:ln>
                <a:solidFill>
                  <a:srgbClr val="000000"/>
                </a:solidFill>
                <a:effectLst/>
                <a:uFillTx/>
                <a:latin typeface="Open Sans Regular"/>
                <a:ea typeface="Open Sans Regular"/>
                <a:cs typeface="Open Sans Regular"/>
                <a:sym typeface="Open Sans Regular"/>
              </a:rPr>
              <a:t> 2&amp;3 February 2023</a:t>
            </a:r>
            <a:endParaRPr kumimoji="0" lang="en-US" sz="720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688" y="79131"/>
            <a:ext cx="13953493" cy="1130300"/>
          </a:xfrm>
          <a:prstGeom prst="rect">
            <a:avLst/>
          </a:prstGeom>
        </p:spPr>
        <p:txBody>
          <a:bodyPr/>
          <a:lstStyle/>
          <a:p>
            <a:pPr algn="l"/>
            <a:r>
              <a:rPr lang="en-GB" noProof="0" dirty="0">
                <a:solidFill>
                  <a:srgbClr val="000000"/>
                </a:solidFill>
              </a:rPr>
              <a:t>The Sphere philosophy</a:t>
            </a:r>
          </a:p>
        </p:txBody>
      </p:sp>
      <p:sp>
        <p:nvSpPr>
          <p:cNvPr id="122" name="Body"/>
          <p:cNvSpPr txBox="1">
            <a:spLocks noGrp="1"/>
          </p:cNvSpPr>
          <p:nvPr>
            <p:ph type="body" sz="half" idx="1"/>
          </p:nvPr>
        </p:nvSpPr>
        <p:spPr>
          <a:xfrm>
            <a:off x="1280089" y="1767181"/>
            <a:ext cx="14369007" cy="6797040"/>
          </a:xfrm>
          <a:prstGeom prst="rect">
            <a:avLst/>
          </a:prstGeom>
        </p:spPr>
        <p:txBody>
          <a:bodyPr>
            <a:normAutofit/>
          </a:bodyPr>
          <a:lstStyle/>
          <a:p>
            <a:pPr algn="l"/>
            <a:r>
              <a:rPr lang="en-GB" sz="4000" b="1" noProof="0" dirty="0"/>
              <a:t>The Sphere philosophy is based on two core beliefs:</a:t>
            </a:r>
          </a:p>
          <a:p>
            <a:pPr algn="l"/>
            <a:endParaRPr lang="en-GB" sz="4000" noProof="0" dirty="0"/>
          </a:p>
          <a:p>
            <a:pPr marL="638175" indent="-638175" algn="l"/>
            <a:r>
              <a:rPr lang="en-GB" sz="4000" noProof="0" dirty="0"/>
              <a:t> 1. People affected by disaster or conflict have </a:t>
            </a:r>
            <a:r>
              <a:rPr lang="en-GB" sz="4000" b="1" noProof="0" dirty="0"/>
              <a:t>the</a:t>
            </a:r>
            <a:r>
              <a:rPr lang="en-GB" sz="4000" noProof="0" dirty="0"/>
              <a:t> </a:t>
            </a:r>
            <a:r>
              <a:rPr lang="en-GB" sz="4000" b="1" noProof="0" dirty="0"/>
              <a:t>right to life with </a:t>
            </a:r>
            <a:r>
              <a:rPr lang="en-GB" sz="4000" b="1" u="sng" noProof="0" dirty="0"/>
              <a:t>dignity</a:t>
            </a:r>
            <a:r>
              <a:rPr lang="en-GB" sz="4000" noProof="0" dirty="0"/>
              <a:t> and, therefore, the right to assistance.</a:t>
            </a:r>
          </a:p>
          <a:p>
            <a:pPr marL="465138" indent="-465138" algn="l">
              <a:buFont typeface="Arial" panose="020B0604020202020204" pitchFamily="34" charset="0"/>
              <a:buChar char="•"/>
            </a:pPr>
            <a:endParaRPr lang="en-GB" sz="4000" noProof="0" dirty="0"/>
          </a:p>
          <a:p>
            <a:pPr marL="465138" indent="-465138" algn="l"/>
            <a:r>
              <a:rPr lang="en-GB" sz="4000" noProof="0" dirty="0"/>
              <a:t>2. </a:t>
            </a:r>
            <a:r>
              <a:rPr lang="en-GB" sz="4000" b="1" noProof="0" dirty="0"/>
              <a:t>All possible steps</a:t>
            </a:r>
            <a:r>
              <a:rPr lang="en-GB" sz="4000" noProof="0" dirty="0"/>
              <a:t> should be taken to </a:t>
            </a:r>
            <a:r>
              <a:rPr lang="en-GB" sz="4000" b="1" noProof="0" dirty="0"/>
              <a:t>alleviate human suffering </a:t>
            </a:r>
            <a:r>
              <a:rPr lang="en-GB" sz="4000" noProof="0" dirty="0"/>
              <a:t>arising out of disaster or conflict.</a:t>
            </a:r>
          </a:p>
          <a:p>
            <a:pPr algn="l"/>
            <a:endParaRPr lang="en-GB" sz="4000" noProof="0" dirty="0"/>
          </a:p>
        </p:txBody>
      </p:sp>
      <p:sp>
        <p:nvSpPr>
          <p:cNvPr id="5" name="Slide Number">
            <a:extLst>
              <a:ext uri="{FF2B5EF4-FFF2-40B4-BE49-F238E27FC236}">
                <a16:creationId xmlns:a16="http://schemas.microsoft.com/office/drawing/2014/main" id="{167632A7-79ED-4AE3-858E-611B72AA74D7}"/>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10</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1930237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15B68-7F2D-4204-9DB9-DA8C18B00E90}"/>
              </a:ext>
            </a:extLst>
          </p:cNvPr>
          <p:cNvSpPr>
            <a:spLocks noGrp="1"/>
          </p:cNvSpPr>
          <p:nvPr>
            <p:ph type="title"/>
          </p:nvPr>
        </p:nvSpPr>
        <p:spPr/>
        <p:txBody>
          <a:bodyPr/>
          <a:lstStyle/>
          <a:p>
            <a:r>
              <a:rPr lang="en-US" dirty="0"/>
              <a:t>What is in the Handbook?</a:t>
            </a:r>
          </a:p>
        </p:txBody>
      </p:sp>
      <p:sp>
        <p:nvSpPr>
          <p:cNvPr id="3" name="Text Placeholder 2">
            <a:extLst>
              <a:ext uri="{FF2B5EF4-FFF2-40B4-BE49-F238E27FC236}">
                <a16:creationId xmlns:a16="http://schemas.microsoft.com/office/drawing/2014/main" id="{F7E7B0A2-F6FF-45CA-AFF3-ABAF7A13F366}"/>
              </a:ext>
            </a:extLst>
          </p:cNvPr>
          <p:cNvSpPr>
            <a:spLocks noGrp="1"/>
          </p:cNvSpPr>
          <p:nvPr>
            <p:ph type="body" sz="half" idx="1"/>
          </p:nvPr>
        </p:nvSpPr>
        <p:spPr>
          <a:xfrm>
            <a:off x="392704" y="1200723"/>
            <a:ext cx="16168096" cy="3100344"/>
          </a:xfrm>
        </p:spPr>
        <p:txBody>
          <a:bodyPr>
            <a:noAutofit/>
          </a:bodyPr>
          <a:lstStyle/>
          <a:p>
            <a:r>
              <a:rPr lang="en-US" dirty="0">
                <a:solidFill>
                  <a:srgbClr val="000000"/>
                </a:solidFill>
              </a:rPr>
              <a:t>The Handbook is Sphere’s flagship publication. It includes the </a:t>
            </a:r>
            <a:r>
              <a:rPr lang="en-US" b="1" dirty="0">
                <a:solidFill>
                  <a:srgbClr val="000000"/>
                </a:solidFill>
              </a:rPr>
              <a:t>Humanitarian Charter</a:t>
            </a:r>
            <a:r>
              <a:rPr lang="en-US" dirty="0">
                <a:solidFill>
                  <a:srgbClr val="000000"/>
                </a:solidFill>
              </a:rPr>
              <a:t>, the </a:t>
            </a:r>
            <a:r>
              <a:rPr lang="en-US" b="1" dirty="0">
                <a:solidFill>
                  <a:srgbClr val="000000"/>
                </a:solidFill>
              </a:rPr>
              <a:t>Protection Principles</a:t>
            </a:r>
            <a:r>
              <a:rPr lang="en-US" dirty="0">
                <a:solidFill>
                  <a:srgbClr val="000000"/>
                </a:solidFill>
              </a:rPr>
              <a:t>, the</a:t>
            </a:r>
            <a:r>
              <a:rPr lang="en-US" b="1" dirty="0">
                <a:solidFill>
                  <a:srgbClr val="000000"/>
                </a:solidFill>
              </a:rPr>
              <a:t> Core Humanitarian Standard</a:t>
            </a:r>
            <a:r>
              <a:rPr lang="en-US" dirty="0">
                <a:solidFill>
                  <a:srgbClr val="000000"/>
                </a:solidFill>
              </a:rPr>
              <a:t>, and </a:t>
            </a:r>
            <a:r>
              <a:rPr lang="en-US" b="1" dirty="0">
                <a:solidFill>
                  <a:srgbClr val="000000"/>
                </a:solidFill>
              </a:rPr>
              <a:t>Minimum Standards </a:t>
            </a:r>
            <a:r>
              <a:rPr lang="en-US" dirty="0">
                <a:solidFill>
                  <a:srgbClr val="000000"/>
                </a:solidFill>
              </a:rPr>
              <a:t>in four vital areas of response:</a:t>
            </a:r>
          </a:p>
        </p:txBody>
      </p:sp>
      <p:sp>
        <p:nvSpPr>
          <p:cNvPr id="4" name="Slide Number Placeholder 3">
            <a:extLst>
              <a:ext uri="{FF2B5EF4-FFF2-40B4-BE49-F238E27FC236}">
                <a16:creationId xmlns:a16="http://schemas.microsoft.com/office/drawing/2014/main" id="{86B50517-7DC7-495C-BCE6-7FF562634BC2}"/>
              </a:ext>
            </a:extLst>
          </p:cNvPr>
          <p:cNvSpPr>
            <a:spLocks noGrp="1"/>
          </p:cNvSpPr>
          <p:nvPr>
            <p:ph type="sldNum" sz="quarter" idx="2"/>
          </p:nvPr>
        </p:nvSpPr>
        <p:spPr/>
        <p:txBody>
          <a:bodyPr/>
          <a:lstStyle/>
          <a:p>
            <a:fld id="{86CB4B4D-7CA3-9044-876B-883B54F8677D}" type="slidenum">
              <a:rPr lang="en-US" smtClean="0"/>
              <a:t>11</a:t>
            </a:fld>
            <a:endParaRPr lang="en-US"/>
          </a:p>
        </p:txBody>
      </p:sp>
      <p:pic>
        <p:nvPicPr>
          <p:cNvPr id="5" name="Picture 4" descr="Image result for 2018 sphere handbook">
            <a:extLst>
              <a:ext uri="{FF2B5EF4-FFF2-40B4-BE49-F238E27FC236}">
                <a16:creationId xmlns:a16="http://schemas.microsoft.com/office/drawing/2014/main" id="{221F7A45-E0E2-4FD5-9E5C-20241990AD2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529734" y="3559708"/>
            <a:ext cx="3816463" cy="5415743"/>
          </a:xfrm>
          <a:prstGeom prst="rect">
            <a:avLst/>
          </a:prstGeom>
          <a:noFill/>
          <a:ln>
            <a:solidFill>
              <a:srgbClr val="000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C1B0967-9A4D-4B7B-8FBA-37B2C8FB77DE}"/>
              </a:ext>
            </a:extLst>
          </p:cNvPr>
          <p:cNvSpPr/>
          <p:nvPr/>
        </p:nvSpPr>
        <p:spPr>
          <a:xfrm>
            <a:off x="779464" y="3838376"/>
            <a:ext cx="9341282" cy="3785652"/>
          </a:xfrm>
          <a:prstGeom prst="rect">
            <a:avLst/>
          </a:prstGeom>
        </p:spPr>
        <p:txBody>
          <a:bodyPr wrap="square">
            <a:spAutoFit/>
          </a:bodyPr>
          <a:lstStyle/>
          <a:p>
            <a:pPr marL="571500" indent="-571500" algn="l">
              <a:buFont typeface="Arial" panose="020B0604020202020204" pitchFamily="34" charset="0"/>
              <a:buChar char="•"/>
            </a:pPr>
            <a:r>
              <a:rPr lang="en-US" sz="4800" b="1" dirty="0">
                <a:solidFill>
                  <a:srgbClr val="000000"/>
                </a:solidFill>
              </a:rPr>
              <a:t>Water supply, sanitation and hygiene promotion (WASH)</a:t>
            </a:r>
          </a:p>
          <a:p>
            <a:pPr marL="571500" indent="-571500" algn="l">
              <a:buFont typeface="Arial" panose="020B0604020202020204" pitchFamily="34" charset="0"/>
              <a:buChar char="•"/>
            </a:pPr>
            <a:r>
              <a:rPr lang="en-US" sz="4800" b="1" dirty="0">
                <a:solidFill>
                  <a:srgbClr val="000000"/>
                </a:solidFill>
              </a:rPr>
              <a:t>Food security and nutrition</a:t>
            </a:r>
          </a:p>
          <a:p>
            <a:pPr marL="571500" indent="-571500" algn="l">
              <a:buFont typeface="Arial" panose="020B0604020202020204" pitchFamily="34" charset="0"/>
              <a:buChar char="•"/>
            </a:pPr>
            <a:r>
              <a:rPr lang="en-US" sz="4800" b="1" dirty="0">
                <a:solidFill>
                  <a:srgbClr val="000000"/>
                </a:solidFill>
              </a:rPr>
              <a:t>Shelter and settlement</a:t>
            </a:r>
          </a:p>
          <a:p>
            <a:pPr marL="571500" indent="-571500" algn="l">
              <a:buFont typeface="Arial" panose="020B0604020202020204" pitchFamily="34" charset="0"/>
              <a:buChar char="•"/>
            </a:pPr>
            <a:r>
              <a:rPr lang="en-US" sz="4800" b="1" dirty="0">
                <a:solidFill>
                  <a:srgbClr val="000000"/>
                </a:solidFill>
              </a:rPr>
              <a:t>Health</a:t>
            </a:r>
          </a:p>
        </p:txBody>
      </p:sp>
    </p:spTree>
    <p:extLst>
      <p:ext uri="{BB962C8B-B14F-4D97-AF65-F5344CB8AC3E}">
        <p14:creationId xmlns:p14="http://schemas.microsoft.com/office/powerpoint/2010/main" val="22100657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D2FF2-3AAB-45D9-8556-09F4A5DFF8C2}"/>
              </a:ext>
            </a:extLst>
          </p:cNvPr>
          <p:cNvSpPr>
            <a:spLocks noGrp="1"/>
          </p:cNvSpPr>
          <p:nvPr>
            <p:ph type="title"/>
          </p:nvPr>
        </p:nvSpPr>
        <p:spPr/>
        <p:txBody>
          <a:bodyPr>
            <a:normAutofit fontScale="90000"/>
          </a:bodyPr>
          <a:lstStyle/>
          <a:p>
            <a:r>
              <a:rPr lang="en-CH" sz="6000" dirty="0"/>
              <a:t>Deep dive into the Sphere Handbook</a:t>
            </a:r>
            <a:endParaRPr lang="en-US" sz="6000" dirty="0"/>
          </a:p>
        </p:txBody>
      </p:sp>
      <p:sp>
        <p:nvSpPr>
          <p:cNvPr id="3" name="Text Placeholder 2">
            <a:extLst>
              <a:ext uri="{FF2B5EF4-FFF2-40B4-BE49-F238E27FC236}">
                <a16:creationId xmlns:a16="http://schemas.microsoft.com/office/drawing/2014/main" id="{666A5732-24DE-4AEA-A887-3FCF4A7ABEE9}"/>
              </a:ext>
            </a:extLst>
          </p:cNvPr>
          <p:cNvSpPr>
            <a:spLocks noGrp="1"/>
          </p:cNvSpPr>
          <p:nvPr>
            <p:ph type="body" sz="half" idx="1"/>
          </p:nvPr>
        </p:nvSpPr>
        <p:spPr>
          <a:xfrm>
            <a:off x="911951" y="1430242"/>
            <a:ext cx="15297867" cy="4255197"/>
          </a:xfrm>
        </p:spPr>
        <p:txBody>
          <a:bodyPr>
            <a:noAutofit/>
          </a:bodyPr>
          <a:lstStyle/>
          <a:p>
            <a:r>
              <a:rPr lang="en-GB" sz="2800" dirty="0">
                <a:solidFill>
                  <a:srgbClr val="000000"/>
                </a:solidFill>
              </a:rPr>
              <a:t>You are working on a new transit camp for refugees. You are asked for advice on the following issues:</a:t>
            </a:r>
          </a:p>
          <a:p>
            <a:pPr marL="457200" indent="-457200">
              <a:buFont typeface="Arial" panose="020B0604020202020204" pitchFamily="34" charset="0"/>
              <a:buChar char="•"/>
            </a:pPr>
            <a:r>
              <a:rPr lang="en-GB" sz="2800" b="1" dirty="0">
                <a:solidFill>
                  <a:srgbClr val="000000"/>
                </a:solidFill>
              </a:rPr>
              <a:t>Organising the living space in the shelter </a:t>
            </a:r>
          </a:p>
          <a:p>
            <a:pPr marL="457200" indent="-457200">
              <a:buFont typeface="Arial" panose="020B0604020202020204" pitchFamily="34" charset="0"/>
              <a:buChar char="•"/>
            </a:pPr>
            <a:r>
              <a:rPr lang="en-GB" sz="2800" b="1" dirty="0">
                <a:solidFill>
                  <a:srgbClr val="000000"/>
                </a:solidFill>
              </a:rPr>
              <a:t>Promoting good hygiene practices in the shelter</a:t>
            </a:r>
          </a:p>
          <a:p>
            <a:pPr marL="457200" indent="-457200">
              <a:buFont typeface="Arial" panose="020B0604020202020204" pitchFamily="34" charset="0"/>
              <a:buChar char="•"/>
            </a:pPr>
            <a:r>
              <a:rPr lang="en-GB" sz="2800" b="1" dirty="0">
                <a:solidFill>
                  <a:srgbClr val="000000"/>
                </a:solidFill>
              </a:rPr>
              <a:t>Protecting the shelter’s most vulnerable residents</a:t>
            </a:r>
          </a:p>
          <a:p>
            <a:pPr marL="457200" indent="-457200">
              <a:buFont typeface="Arial" panose="020B0604020202020204" pitchFamily="34" charset="0"/>
              <a:buChar char="•"/>
            </a:pPr>
            <a:r>
              <a:rPr lang="en-GB" sz="2800" b="1" dirty="0">
                <a:solidFill>
                  <a:srgbClr val="000000"/>
                </a:solidFill>
              </a:rPr>
              <a:t>Ensuring residents can participate in decisions that affect them</a:t>
            </a:r>
            <a:r>
              <a:rPr lang="en-CH" sz="2800" b="1" dirty="0">
                <a:solidFill>
                  <a:srgbClr val="000000"/>
                </a:solidFill>
              </a:rPr>
              <a:t>,</a:t>
            </a:r>
            <a:r>
              <a:rPr lang="en-GB" sz="2800" b="1" dirty="0">
                <a:solidFill>
                  <a:srgbClr val="000000"/>
                </a:solidFill>
              </a:rPr>
              <a:t> and give feedback</a:t>
            </a:r>
          </a:p>
          <a:p>
            <a:endParaRPr lang="en-CH" sz="2800" dirty="0">
              <a:solidFill>
                <a:srgbClr val="000000"/>
              </a:solidFill>
            </a:endParaRPr>
          </a:p>
          <a:p>
            <a:r>
              <a:rPr lang="en-GB" sz="2800" dirty="0">
                <a:solidFill>
                  <a:srgbClr val="000000"/>
                </a:solidFill>
              </a:rPr>
              <a:t>Find </a:t>
            </a:r>
            <a:r>
              <a:rPr lang="en-GB" sz="2800" b="1" dirty="0">
                <a:solidFill>
                  <a:srgbClr val="000000"/>
                </a:solidFill>
              </a:rPr>
              <a:t>10 references </a:t>
            </a:r>
            <a:r>
              <a:rPr lang="en-GB" sz="2800" dirty="0">
                <a:solidFill>
                  <a:srgbClr val="000000"/>
                </a:solidFill>
              </a:rPr>
              <a:t>in the Sphere Handbook that will help you find the answers. </a:t>
            </a:r>
            <a:endParaRPr lang="en-CH" sz="2800" dirty="0">
              <a:solidFill>
                <a:srgbClr val="000000"/>
              </a:solidFill>
            </a:endParaRPr>
          </a:p>
          <a:p>
            <a:r>
              <a:rPr lang="en-CH" sz="2800" dirty="0">
                <a:solidFill>
                  <a:srgbClr val="000000"/>
                </a:solidFill>
              </a:rPr>
              <a:t>You have 20 minutes. </a:t>
            </a:r>
            <a:endParaRPr lang="en-GB" sz="2800" dirty="0">
              <a:solidFill>
                <a:srgbClr val="000000"/>
              </a:solidFill>
            </a:endParaRPr>
          </a:p>
          <a:p>
            <a:pPr marL="571500" indent="-571500">
              <a:buFont typeface="Arial" panose="020B0604020202020204" pitchFamily="34" charset="0"/>
              <a:buChar char="•"/>
            </a:pPr>
            <a:endParaRPr lang="en-US" dirty="0">
              <a:solidFill>
                <a:srgbClr val="000000"/>
              </a:solidFill>
            </a:endParaRPr>
          </a:p>
        </p:txBody>
      </p:sp>
      <p:sp>
        <p:nvSpPr>
          <p:cNvPr id="4" name="Slide Number Placeholder 3">
            <a:extLst>
              <a:ext uri="{FF2B5EF4-FFF2-40B4-BE49-F238E27FC236}">
                <a16:creationId xmlns:a16="http://schemas.microsoft.com/office/drawing/2014/main" id="{8E7DC8A8-83F0-4540-AA74-CBA99A0A8237}"/>
              </a:ext>
            </a:extLst>
          </p:cNvPr>
          <p:cNvSpPr>
            <a:spLocks noGrp="1"/>
          </p:cNvSpPr>
          <p:nvPr>
            <p:ph type="sldNum" sz="quarter" idx="2"/>
          </p:nvPr>
        </p:nvSpPr>
        <p:spPr/>
        <p:txBody>
          <a:bodyPr/>
          <a:lstStyle/>
          <a:p>
            <a:fld id="{86CB4B4D-7CA3-9044-876B-883B54F8677D}" type="slidenum">
              <a:rPr lang="en-US" smtClean="0"/>
              <a:t>12</a:t>
            </a:fld>
            <a:endParaRPr lang="en-US"/>
          </a:p>
        </p:txBody>
      </p:sp>
    </p:spTree>
    <p:extLst>
      <p:ext uri="{BB962C8B-B14F-4D97-AF65-F5344CB8AC3E}">
        <p14:creationId xmlns:p14="http://schemas.microsoft.com/office/powerpoint/2010/main" val="74539313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30838-6DAD-B1AA-95E6-F4A0B3CE9B64}"/>
              </a:ext>
            </a:extLst>
          </p:cNvPr>
          <p:cNvSpPr>
            <a:spLocks noGrp="1"/>
          </p:cNvSpPr>
          <p:nvPr>
            <p:ph type="title"/>
          </p:nvPr>
        </p:nvSpPr>
        <p:spPr/>
        <p:txBody>
          <a:bodyPr/>
          <a:lstStyle/>
          <a:p>
            <a:r>
              <a:rPr lang="en-CH" dirty="0"/>
              <a:t>4 ways to access the Handbook</a:t>
            </a:r>
          </a:p>
        </p:txBody>
      </p:sp>
      <p:sp>
        <p:nvSpPr>
          <p:cNvPr id="3" name="Text Placeholder 2">
            <a:extLst>
              <a:ext uri="{FF2B5EF4-FFF2-40B4-BE49-F238E27FC236}">
                <a16:creationId xmlns:a16="http://schemas.microsoft.com/office/drawing/2014/main" id="{366E26E8-D2B4-95D5-DD82-A7B34EE1ADE7}"/>
              </a:ext>
            </a:extLst>
          </p:cNvPr>
          <p:cNvSpPr>
            <a:spLocks noGrp="1"/>
          </p:cNvSpPr>
          <p:nvPr>
            <p:ph type="body" sz="half" idx="1"/>
          </p:nvPr>
        </p:nvSpPr>
        <p:spPr>
          <a:xfrm>
            <a:off x="4571999" y="1538653"/>
            <a:ext cx="12768264" cy="8552877"/>
          </a:xfrm>
        </p:spPr>
        <p:txBody>
          <a:bodyPr>
            <a:normAutofit fontScale="92500"/>
          </a:bodyPr>
          <a:lstStyle/>
          <a:p>
            <a:pPr marL="571500" indent="-571500">
              <a:buFont typeface="Arial" panose="020B0604020202020204" pitchFamily="34" charset="0"/>
              <a:buChar char="•"/>
            </a:pPr>
            <a:r>
              <a:rPr lang="en-GB" sz="4700" dirty="0"/>
              <a:t>As a printed book</a:t>
            </a:r>
            <a:endParaRPr lang="en-CH" sz="4700" dirty="0"/>
          </a:p>
          <a:p>
            <a:pPr marL="571500" indent="-571500">
              <a:buFont typeface="Arial" panose="020B0604020202020204" pitchFamily="34" charset="0"/>
              <a:buChar char="•"/>
            </a:pPr>
            <a:r>
              <a:rPr lang="en-GB" sz="4700" dirty="0"/>
              <a:t>As a PDF</a:t>
            </a:r>
            <a:endParaRPr lang="en-CH" sz="4700" dirty="0"/>
          </a:p>
          <a:p>
            <a:r>
              <a:rPr lang="en-GB" sz="4700" dirty="0"/>
              <a:t>https://www.spherestandards.org/handbook-2018/</a:t>
            </a:r>
          </a:p>
          <a:p>
            <a:pPr marL="571500" indent="-571500">
              <a:buFont typeface="Arial" panose="020B0604020202020204" pitchFamily="34" charset="0"/>
              <a:buChar char="•"/>
            </a:pPr>
            <a:r>
              <a:rPr lang="en-GB" sz="4700" dirty="0"/>
              <a:t>Online via the Interactive Handbook</a:t>
            </a:r>
            <a:endParaRPr lang="en-CH" sz="4700" dirty="0"/>
          </a:p>
          <a:p>
            <a:r>
              <a:rPr lang="fr-FR" sz="4700" dirty="0"/>
              <a:t>https://www.spherestandards.org/handbook-2018/</a:t>
            </a:r>
            <a:endParaRPr lang="en-CH" sz="4700" dirty="0"/>
          </a:p>
          <a:p>
            <a:pPr marL="571500" indent="-571500">
              <a:buFont typeface="Arial" panose="020B0604020202020204" pitchFamily="34" charset="0"/>
              <a:buChar char="•"/>
            </a:pPr>
            <a:r>
              <a:rPr lang="en-GB" sz="4700" dirty="0"/>
              <a:t>Via the HSP App</a:t>
            </a:r>
            <a:r>
              <a:rPr lang="en-CH" sz="4700" dirty="0"/>
              <a:t> on your phone</a:t>
            </a:r>
            <a:r>
              <a:rPr lang="en-GB" sz="4700" dirty="0"/>
              <a:t> </a:t>
            </a:r>
            <a:endParaRPr lang="en-CH" sz="4700" dirty="0"/>
          </a:p>
          <a:p>
            <a:r>
              <a:rPr lang="en-GB" sz="4700" dirty="0"/>
              <a:t>https://hspstandards.org/handbooks/#section-3</a:t>
            </a:r>
          </a:p>
          <a:p>
            <a:endParaRPr lang="en-CH" dirty="0"/>
          </a:p>
        </p:txBody>
      </p:sp>
      <p:sp>
        <p:nvSpPr>
          <p:cNvPr id="4" name="Slide Number Placeholder 3">
            <a:extLst>
              <a:ext uri="{FF2B5EF4-FFF2-40B4-BE49-F238E27FC236}">
                <a16:creationId xmlns:a16="http://schemas.microsoft.com/office/drawing/2014/main" id="{4129DEF8-6A55-3B8A-DF21-DE15FE7B0ABD}"/>
              </a:ext>
            </a:extLst>
          </p:cNvPr>
          <p:cNvSpPr>
            <a:spLocks noGrp="1"/>
          </p:cNvSpPr>
          <p:nvPr>
            <p:ph type="sldNum" sz="quarter" idx="2"/>
          </p:nvPr>
        </p:nvSpPr>
        <p:spPr/>
        <p:txBody>
          <a:bodyPr/>
          <a:lstStyle/>
          <a:p>
            <a:fld id="{86CB4B4D-7CA3-9044-876B-883B54F8677D}" type="slidenum">
              <a:rPr lang="en-CH" smtClean="0"/>
              <a:t>13</a:t>
            </a:fld>
            <a:endParaRPr lang="en-CH"/>
          </a:p>
        </p:txBody>
      </p:sp>
    </p:spTree>
    <p:extLst>
      <p:ext uri="{BB962C8B-B14F-4D97-AF65-F5344CB8AC3E}">
        <p14:creationId xmlns:p14="http://schemas.microsoft.com/office/powerpoint/2010/main" val="185397355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Image result for yin and yang symbol">
            <a:extLst>
              <a:ext uri="{FF2B5EF4-FFF2-40B4-BE49-F238E27FC236}">
                <a16:creationId xmlns:a16="http://schemas.microsoft.com/office/drawing/2014/main" id="{402E3178-19F9-422D-9E93-06474F2B8E8A}"/>
              </a:ext>
            </a:extLst>
          </p:cNvPr>
          <p:cNvPicPr>
            <a:picLocks noChangeAspect="1" noChangeArrowheads="1"/>
          </p:cNvPicPr>
          <p:nvPr/>
        </p:nvPicPr>
        <p:blipFill>
          <a:blip r:embed="rId3">
            <a:clrChange>
              <a:clrFrom>
                <a:srgbClr val="3BB200"/>
              </a:clrFrom>
              <a:clrTo>
                <a:srgbClr val="3BB200">
                  <a:alpha val="0"/>
                </a:srgbClr>
              </a:clrTo>
            </a:clrChange>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350098" y="1747915"/>
            <a:ext cx="6640066" cy="6401753"/>
          </a:xfrm>
          <a:prstGeom prst="rect">
            <a:avLst/>
          </a:prstGeom>
          <a:solidFill>
            <a:srgbClr val="00B297"/>
          </a:solidFill>
        </p:spPr>
      </p:pic>
      <p:sp>
        <p:nvSpPr>
          <p:cNvPr id="6" name="TextBox 5">
            <a:extLst>
              <a:ext uri="{FF2B5EF4-FFF2-40B4-BE49-F238E27FC236}">
                <a16:creationId xmlns:a16="http://schemas.microsoft.com/office/drawing/2014/main" id="{A929693A-8CB4-45CF-B1BA-208617CEC9D5}"/>
              </a:ext>
            </a:extLst>
          </p:cNvPr>
          <p:cNvSpPr txBox="1"/>
          <p:nvPr/>
        </p:nvSpPr>
        <p:spPr>
          <a:xfrm>
            <a:off x="6052474" y="3661605"/>
            <a:ext cx="3270126"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FOUNDATION</a:t>
            </a:r>
          </a:p>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000000"/>
                </a:solidFill>
                <a:effectLst/>
                <a:uLnTx/>
                <a:uFillTx/>
                <a:latin typeface="Open Sans Regular"/>
                <a:sym typeface="Open Sans Regular"/>
              </a:rPr>
              <a:t>CHAPTERS</a:t>
            </a:r>
          </a:p>
        </p:txBody>
      </p:sp>
      <p:sp>
        <p:nvSpPr>
          <p:cNvPr id="11" name="TextBox 10">
            <a:extLst>
              <a:ext uri="{FF2B5EF4-FFF2-40B4-BE49-F238E27FC236}">
                <a16:creationId xmlns:a16="http://schemas.microsoft.com/office/drawing/2014/main" id="{40A07659-3703-49BB-935C-762ED3E5AC10}"/>
              </a:ext>
            </a:extLst>
          </p:cNvPr>
          <p:cNvSpPr txBox="1"/>
          <p:nvPr/>
        </p:nvSpPr>
        <p:spPr>
          <a:xfrm>
            <a:off x="8685162" y="5059201"/>
            <a:ext cx="2678618" cy="12105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FFFFFF"/>
                </a:solidFill>
                <a:effectLst/>
                <a:uLnTx/>
                <a:uFillTx/>
                <a:latin typeface="Open Sans Regular"/>
                <a:sym typeface="Open Sans Regular"/>
              </a:rPr>
              <a:t>TECHNICAL</a:t>
            </a:r>
          </a:p>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srgbClr val="FFFFFF"/>
                </a:solidFill>
                <a:effectLst/>
                <a:uLnTx/>
                <a:uFillTx/>
                <a:latin typeface="Open Sans Regular"/>
                <a:sym typeface="Open Sans Regular"/>
              </a:rPr>
              <a:t>CHAPTERS</a:t>
            </a:r>
          </a:p>
        </p:txBody>
      </p:sp>
      <p:sp>
        <p:nvSpPr>
          <p:cNvPr id="121" name="Title"/>
          <p:cNvSpPr txBox="1">
            <a:spLocks noGrp="1"/>
          </p:cNvSpPr>
          <p:nvPr>
            <p:ph type="title"/>
          </p:nvPr>
        </p:nvSpPr>
        <p:spPr>
          <a:xfrm>
            <a:off x="399099" y="80699"/>
            <a:ext cx="16799314" cy="1130300"/>
          </a:xfrm>
          <a:prstGeom prst="rect">
            <a:avLst/>
          </a:prstGeom>
        </p:spPr>
        <p:txBody>
          <a:bodyPr>
            <a:normAutofit fontScale="90000"/>
          </a:bodyPr>
          <a:lstStyle/>
          <a:p>
            <a:pPr algn="l"/>
            <a:r>
              <a:rPr lang="en-GB" noProof="0" dirty="0">
                <a:solidFill>
                  <a:srgbClr val="000000"/>
                </a:solidFill>
              </a:rPr>
              <a:t>The Sphere Handbook – eight interdependent </a:t>
            </a:r>
            <a:r>
              <a:rPr lang="en-GB" dirty="0">
                <a:solidFill>
                  <a:srgbClr val="000000"/>
                </a:solidFill>
              </a:rPr>
              <a:t>c</a:t>
            </a:r>
            <a:r>
              <a:rPr lang="en-GB" noProof="0" dirty="0">
                <a:solidFill>
                  <a:srgbClr val="000000"/>
                </a:solidFill>
              </a:rPr>
              <a:t>hapters</a:t>
            </a:r>
          </a:p>
        </p:txBody>
      </p:sp>
      <p:sp>
        <p:nvSpPr>
          <p:cNvPr id="5" name="Body">
            <a:extLst>
              <a:ext uri="{FF2B5EF4-FFF2-40B4-BE49-F238E27FC236}">
                <a16:creationId xmlns:a16="http://schemas.microsoft.com/office/drawing/2014/main" id="{8C61AD93-4572-4718-ACB1-322DB44955E7}"/>
              </a:ext>
            </a:extLst>
          </p:cNvPr>
          <p:cNvSpPr txBox="1">
            <a:spLocks/>
          </p:cNvSpPr>
          <p:nvPr/>
        </p:nvSpPr>
        <p:spPr>
          <a:xfrm>
            <a:off x="784788" y="1710996"/>
            <a:ext cx="10006549" cy="702246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numCol="2" anchor="t">
            <a:noAutofit/>
          </a:bodyPr>
          <a:lstStyle>
            <a:lvl1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1pPr>
            <a:lvl2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2pPr>
            <a:lvl3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3pPr>
            <a:lvl4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4pPr>
            <a:lvl5pPr marL="0" marR="0" indent="0" algn="ctr" defTabSz="584200" rtl="0" latinLnBrk="0">
              <a:lnSpc>
                <a:spcPct val="100000"/>
              </a:lnSpc>
              <a:spcBef>
                <a:spcPts val="2000"/>
              </a:spcBef>
              <a:spcAft>
                <a:spcPts val="0"/>
              </a:spcAft>
              <a:buClrTx/>
              <a:buSzTx/>
              <a:buFontTx/>
              <a:buNone/>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a:lstStyle>
          <a:p>
            <a:pPr marL="1265238" marR="0" lvl="0" indent="-685800" algn="l" defTabSz="942975" rtl="0" eaLnBrk="1" fontAlgn="auto" latinLnBrk="0" hangingPunct="1">
              <a:lnSpc>
                <a:spcPct val="100000"/>
              </a:lnSpc>
              <a:spcBef>
                <a:spcPts val="2000"/>
              </a:spcBef>
              <a:spcAft>
                <a:spcPts val="0"/>
              </a:spcAft>
              <a:buClrTx/>
              <a:buSzTx/>
              <a:buFont typeface="+mj-lt"/>
              <a:buAutoNum type="arabicPeriod"/>
              <a:tabLst/>
              <a:defRPr/>
            </a:pPr>
            <a:r>
              <a:rPr kumimoji="0" lang="en-US" sz="4000" b="0" i="0" u="none" strike="noStrike" kern="0" cap="none" spc="0" normalizeH="0" baseline="0" noProof="0" dirty="0">
                <a:ln>
                  <a:noFill/>
                </a:ln>
                <a:solidFill>
                  <a:srgbClr val="000000"/>
                </a:solidFill>
                <a:effectLst/>
                <a:uLnTx/>
                <a:uFillTx/>
                <a:latin typeface="Open Sans"/>
                <a:ea typeface="Open Sans"/>
                <a:cs typeface="Open Sans"/>
                <a:sym typeface="Open Sans"/>
              </a:rPr>
              <a:t>What is Sphere?</a:t>
            </a:r>
          </a:p>
          <a:p>
            <a:pPr marL="854075"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n-US" sz="4000" b="0" i="0" u="none" strike="noStrike" kern="0" cap="none" spc="0" normalizeH="0" baseline="0" noProof="0" dirty="0">
                <a:ln>
                  <a:noFill/>
                </a:ln>
                <a:solidFill>
                  <a:srgbClr val="000000"/>
                </a:solidFill>
                <a:effectLst/>
                <a:uLnTx/>
                <a:uFillTx/>
                <a:latin typeface="Open Sans"/>
                <a:ea typeface="Open Sans"/>
                <a:cs typeface="Open Sans"/>
                <a:sym typeface="Open Sans"/>
              </a:rPr>
              <a:t>The Humanitarian Charter</a:t>
            </a:r>
          </a:p>
          <a:p>
            <a:pPr marL="742950"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n-US" sz="4000" b="0" i="0" u="none" strike="noStrike" kern="0" cap="none" spc="0" normalizeH="0" baseline="0" noProof="0" dirty="0">
                <a:ln>
                  <a:noFill/>
                </a:ln>
                <a:solidFill>
                  <a:srgbClr val="000000"/>
                </a:solidFill>
                <a:effectLst/>
                <a:uLnTx/>
                <a:uFillTx/>
                <a:latin typeface="Open Sans"/>
                <a:ea typeface="Open Sans"/>
                <a:cs typeface="Open Sans"/>
                <a:sym typeface="Open Sans"/>
              </a:rPr>
              <a:t>Protection Principles</a:t>
            </a:r>
          </a:p>
          <a:p>
            <a:pPr marL="1265238"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r>
              <a:rPr kumimoji="0" lang="en-US" sz="4000" b="0" i="0" u="none" strike="noStrike" kern="0" cap="none" spc="0" normalizeH="0" baseline="0" noProof="0" dirty="0">
                <a:ln>
                  <a:noFill/>
                </a:ln>
                <a:solidFill>
                  <a:srgbClr val="000000"/>
                </a:solidFill>
                <a:effectLst/>
                <a:uLnTx/>
                <a:uFillTx/>
                <a:latin typeface="Open Sans"/>
                <a:ea typeface="Open Sans"/>
                <a:cs typeface="Open Sans"/>
                <a:sym typeface="Open Sans"/>
              </a:rPr>
              <a:t>Core Humanitarian Standard</a:t>
            </a:r>
          </a:p>
          <a:p>
            <a:pPr marL="742950"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endParaRPr kumimoji="0" lang="en-US" sz="4000" b="0" i="0" u="none" strike="noStrike" kern="0" cap="none" spc="0" normalizeH="0" baseline="0" noProof="0" dirty="0">
              <a:ln>
                <a:noFill/>
              </a:ln>
              <a:solidFill>
                <a:srgbClr val="000000"/>
              </a:solidFill>
              <a:effectLst/>
              <a:uLnTx/>
              <a:uFillTx/>
              <a:latin typeface="Open Sans"/>
              <a:ea typeface="Open Sans"/>
              <a:cs typeface="Open Sans"/>
              <a:sym typeface="Open Sans"/>
            </a:endParaRPr>
          </a:p>
          <a:p>
            <a:pPr marL="742950" marR="0" lvl="0" indent="-742950" algn="l" defTabSz="584200" rtl="0" eaLnBrk="1" fontAlgn="auto" latinLnBrk="0" hangingPunct="1">
              <a:lnSpc>
                <a:spcPct val="100000"/>
              </a:lnSpc>
              <a:spcBef>
                <a:spcPts val="2000"/>
              </a:spcBef>
              <a:spcAft>
                <a:spcPts val="0"/>
              </a:spcAft>
              <a:buClrTx/>
              <a:buSzTx/>
              <a:buFont typeface="+mj-lt"/>
              <a:buAutoNum type="arabicPeriod"/>
              <a:tabLst/>
              <a:defRPr/>
            </a:pPr>
            <a:endParaRPr kumimoji="0" lang="en-US" sz="4000" b="0" i="0" u="none" strike="noStrike" kern="0" cap="none" spc="0" normalizeH="0" baseline="0" noProof="0" dirty="0">
              <a:ln>
                <a:noFill/>
              </a:ln>
              <a:solidFill>
                <a:srgbClr val="000000"/>
              </a:solidFill>
              <a:effectLst/>
              <a:uLnTx/>
              <a:uFillTx/>
              <a:latin typeface="Open Sans"/>
              <a:ea typeface="Open Sans"/>
              <a:cs typeface="Open Sans"/>
              <a:sym typeface="Open Sans"/>
            </a:endParaRPr>
          </a:p>
        </p:txBody>
      </p:sp>
      <p:sp>
        <p:nvSpPr>
          <p:cNvPr id="2" name="Rectangle 1">
            <a:extLst>
              <a:ext uri="{FF2B5EF4-FFF2-40B4-BE49-F238E27FC236}">
                <a16:creationId xmlns:a16="http://schemas.microsoft.com/office/drawing/2014/main" id="{4901C387-B2ED-4E4E-831A-A928926154A5}"/>
              </a:ext>
            </a:extLst>
          </p:cNvPr>
          <p:cNvSpPr/>
          <p:nvPr/>
        </p:nvSpPr>
        <p:spPr>
          <a:xfrm>
            <a:off x="11607687" y="1800030"/>
            <a:ext cx="5595416" cy="6401753"/>
          </a:xfrm>
          <a:prstGeom prst="rect">
            <a:avLst/>
          </a:prstGeom>
        </p:spPr>
        <p:txBody>
          <a:bodyPr wrap="square">
            <a:spAutoFit/>
          </a:bodyPr>
          <a:lstStyle/>
          <a:p>
            <a:pPr marL="742950" marR="0" lvl="0" indent="-742950" algn="l" defTabSz="584200" rtl="0" eaLnBrk="1" fontAlgn="auto" latinLnBrk="0" hangingPunct="1">
              <a:lnSpc>
                <a:spcPct val="100000"/>
              </a:lnSpc>
              <a:spcBef>
                <a:spcPts val="2000"/>
              </a:spcBef>
              <a:spcAft>
                <a:spcPts val="0"/>
              </a:spcAft>
              <a:buClrTx/>
              <a:buSzTx/>
              <a:buFont typeface="+mj-lt"/>
              <a:buAutoNum type="arabicPeriod" startAt="5"/>
              <a:tabLst/>
              <a:defRPr/>
            </a:pPr>
            <a:r>
              <a:rPr kumimoji="0" lang="en-US" sz="4000" b="0" i="0" u="none" strike="noStrike" kern="0" cap="none" spc="0" normalizeH="0" baseline="0" noProof="0" dirty="0">
                <a:ln>
                  <a:noFill/>
                </a:ln>
                <a:solidFill>
                  <a:srgbClr val="000000"/>
                </a:solidFill>
                <a:effectLst/>
                <a:uLnTx/>
                <a:uFillTx/>
                <a:latin typeface="Open Sans"/>
                <a:sym typeface="Open Sans"/>
              </a:rPr>
              <a:t>Water Supply, Sanitation and Hygiene Promotion (WASH)</a:t>
            </a:r>
          </a:p>
          <a:p>
            <a:pPr marL="1371600" marR="0" lvl="0" indent="-742950" algn="l" defTabSz="584200" rtl="0" eaLnBrk="1" fontAlgn="auto" latinLnBrk="0" hangingPunct="1">
              <a:lnSpc>
                <a:spcPct val="100000"/>
              </a:lnSpc>
              <a:spcBef>
                <a:spcPts val="2000"/>
              </a:spcBef>
              <a:spcAft>
                <a:spcPts val="0"/>
              </a:spcAft>
              <a:buClrTx/>
              <a:buSzTx/>
              <a:buFont typeface="+mj-lt"/>
              <a:buAutoNum type="arabicPeriod" startAt="5"/>
              <a:tabLst/>
              <a:defRPr/>
            </a:pPr>
            <a:r>
              <a:rPr kumimoji="0" lang="en-US" sz="4000" b="0" i="0" u="none" strike="noStrike" kern="0" cap="none" spc="0" normalizeH="0" baseline="0" noProof="0" dirty="0">
                <a:ln>
                  <a:noFill/>
                </a:ln>
                <a:solidFill>
                  <a:srgbClr val="000000"/>
                </a:solidFill>
                <a:effectLst/>
                <a:uLnTx/>
                <a:uFillTx/>
                <a:latin typeface="Open Sans"/>
                <a:sym typeface="Open Sans"/>
              </a:rPr>
              <a:t>Food Security and Nutrition</a:t>
            </a:r>
          </a:p>
          <a:p>
            <a:pPr marL="1203325" marR="0" lvl="0" indent="-742950" algn="l" defTabSz="584200" rtl="0" eaLnBrk="1" fontAlgn="auto" latinLnBrk="0" hangingPunct="1">
              <a:lnSpc>
                <a:spcPct val="100000"/>
              </a:lnSpc>
              <a:spcBef>
                <a:spcPts val="2000"/>
              </a:spcBef>
              <a:spcAft>
                <a:spcPts val="0"/>
              </a:spcAft>
              <a:buClrTx/>
              <a:buSzTx/>
              <a:buFont typeface="+mj-lt"/>
              <a:buAutoNum type="arabicPeriod" startAt="5"/>
              <a:tabLst/>
              <a:defRPr/>
            </a:pPr>
            <a:r>
              <a:rPr kumimoji="0" lang="en-US" sz="4000" b="0" i="0" u="none" strike="noStrike" kern="0" cap="none" spc="0" normalizeH="0" baseline="0" noProof="0" dirty="0">
                <a:ln>
                  <a:noFill/>
                </a:ln>
                <a:solidFill>
                  <a:srgbClr val="000000"/>
                </a:solidFill>
                <a:effectLst/>
                <a:uLnTx/>
                <a:uFillTx/>
                <a:latin typeface="Open Sans"/>
                <a:sym typeface="Open Sans"/>
              </a:rPr>
              <a:t>Shelter and Settlement</a:t>
            </a:r>
          </a:p>
          <a:p>
            <a:pPr marL="742950" marR="0" lvl="0" indent="-742950" algn="l" defTabSz="584200" rtl="0" eaLnBrk="1" fontAlgn="auto" latinLnBrk="0" hangingPunct="1">
              <a:lnSpc>
                <a:spcPct val="100000"/>
              </a:lnSpc>
              <a:spcBef>
                <a:spcPts val="2000"/>
              </a:spcBef>
              <a:spcAft>
                <a:spcPts val="0"/>
              </a:spcAft>
              <a:buClrTx/>
              <a:buSzTx/>
              <a:buFont typeface="+mj-lt"/>
              <a:buAutoNum type="arabicPeriod" startAt="5"/>
              <a:tabLst/>
              <a:defRPr/>
            </a:pPr>
            <a:r>
              <a:rPr kumimoji="0" lang="en-US" sz="4000" b="0" i="0" u="none" strike="noStrike" kern="0" cap="none" spc="0" normalizeH="0" baseline="0" noProof="0" dirty="0">
                <a:ln>
                  <a:noFill/>
                </a:ln>
                <a:solidFill>
                  <a:srgbClr val="000000"/>
                </a:solidFill>
                <a:effectLst/>
                <a:uLnTx/>
                <a:uFillTx/>
                <a:latin typeface="Open Sans"/>
                <a:sym typeface="Open Sans"/>
              </a:rPr>
              <a:t>Health</a:t>
            </a:r>
          </a:p>
        </p:txBody>
      </p:sp>
      <p:sp>
        <p:nvSpPr>
          <p:cNvPr id="10" name="Slide Number">
            <a:extLst>
              <a:ext uri="{FF2B5EF4-FFF2-40B4-BE49-F238E27FC236}">
                <a16:creationId xmlns:a16="http://schemas.microsoft.com/office/drawing/2014/main" id="{12DE1491-2265-4255-9A46-DEA4F8DCFF26}"/>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14</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B4FC7F-FCDF-4CF1-BF9B-3ED83A87D44C}"/>
              </a:ext>
            </a:extLst>
          </p:cNvPr>
          <p:cNvSpPr>
            <a:spLocks noGrp="1"/>
          </p:cNvSpPr>
          <p:nvPr>
            <p:ph type="title"/>
          </p:nvPr>
        </p:nvSpPr>
        <p:spPr>
          <a:xfrm>
            <a:off x="3277774" y="270180"/>
            <a:ext cx="11704320" cy="1153842"/>
          </a:xfrm>
        </p:spPr>
        <p:txBody>
          <a:bodyPr/>
          <a:lstStyle/>
          <a:p>
            <a:r>
              <a:rPr lang="en-GB" sz="4800" dirty="0">
                <a:solidFill>
                  <a:schemeClr val="tx1"/>
                </a:solidFill>
                <a:latin typeface="Open Sans" panose="020B0606030504020204" pitchFamily="34" charset="0"/>
              </a:rPr>
              <a:t>A holistic approach</a:t>
            </a:r>
            <a:endParaRPr lang="fr-CH" sz="4800" dirty="0">
              <a:solidFill>
                <a:schemeClr val="tx1"/>
              </a:solidFill>
            </a:endParaRPr>
          </a:p>
        </p:txBody>
      </p:sp>
      <p:sp>
        <p:nvSpPr>
          <p:cNvPr id="6" name="TextBox 5">
            <a:extLst>
              <a:ext uri="{FF2B5EF4-FFF2-40B4-BE49-F238E27FC236}">
                <a16:creationId xmlns:a16="http://schemas.microsoft.com/office/drawing/2014/main" id="{685F5188-5A27-4EDC-AE9F-F981C32060FE}"/>
              </a:ext>
            </a:extLst>
          </p:cNvPr>
          <p:cNvSpPr txBox="1"/>
          <p:nvPr/>
        </p:nvSpPr>
        <p:spPr>
          <a:xfrm>
            <a:off x="2477742" y="7741353"/>
            <a:ext cx="2724328" cy="28468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098" tIns="38098" rIns="38098" bIns="38098" numCol="1" spcCol="38100" rtlCol="0" anchor="ctr">
            <a:spAutoFit/>
          </a:bodyPr>
          <a:lstStyle/>
          <a:p>
            <a:pPr defTabSz="438107"/>
            <a:endParaRPr lang="fr-CH" sz="1350" kern="1200" dirty="0"/>
          </a:p>
        </p:txBody>
      </p:sp>
      <p:pic>
        <p:nvPicPr>
          <p:cNvPr id="7" name="Content Placeholder 6">
            <a:extLst>
              <a:ext uri="{FF2B5EF4-FFF2-40B4-BE49-F238E27FC236}">
                <a16:creationId xmlns:a16="http://schemas.microsoft.com/office/drawing/2014/main" id="{A35913A5-139F-4114-8A43-D0053C3DC683}"/>
              </a:ext>
            </a:extLst>
          </p:cNvPr>
          <p:cNvPicPr>
            <a:picLocks noGrp="1" noChangeAspect="1"/>
          </p:cNvPicPr>
          <p:nvPr>
            <p:ph idx="1"/>
          </p:nvPr>
        </p:nvPicPr>
        <p:blipFill>
          <a:blip r:embed="rId2"/>
          <a:stretch>
            <a:fillRect/>
          </a:stretch>
        </p:blipFill>
        <p:spPr>
          <a:xfrm>
            <a:off x="9365870" y="1811069"/>
            <a:ext cx="7066340" cy="7672351"/>
          </a:xfrm>
          <a:prstGeom prst="rect">
            <a:avLst/>
          </a:prstGeom>
        </p:spPr>
      </p:pic>
      <p:sp>
        <p:nvSpPr>
          <p:cNvPr id="3" name="TextBox 2">
            <a:extLst>
              <a:ext uri="{FF2B5EF4-FFF2-40B4-BE49-F238E27FC236}">
                <a16:creationId xmlns:a16="http://schemas.microsoft.com/office/drawing/2014/main" id="{A66655AD-9697-CC9D-E4FB-15535876AB97}"/>
              </a:ext>
            </a:extLst>
          </p:cNvPr>
          <p:cNvSpPr txBox="1"/>
          <p:nvPr/>
        </p:nvSpPr>
        <p:spPr>
          <a:xfrm>
            <a:off x="318052" y="1811069"/>
            <a:ext cx="9047818" cy="6843476"/>
          </a:xfrm>
          <a:prstGeom prst="rect">
            <a:avLst/>
          </a:prstGeom>
          <a:noFill/>
        </p:spPr>
        <p:txBody>
          <a:bodyPr wrap="square">
            <a:spAutoFit/>
          </a:bodyPr>
          <a:lstStyle/>
          <a:p>
            <a:pPr marL="2013343" indent="-2013343" algn="l" defTabSz="650230" hangingPunct="1">
              <a:lnSpc>
                <a:spcPct val="115000"/>
              </a:lnSpc>
              <a:spcBef>
                <a:spcPts val="1138"/>
              </a:spcBef>
              <a:buClr>
                <a:srgbClr val="000000"/>
              </a:buClr>
              <a:buSzPct val="100000"/>
              <a:tabLst>
                <a:tab pos="763117" algn="l"/>
                <a:tab pos="1413347" algn="l"/>
                <a:tab pos="2063577" algn="l"/>
                <a:tab pos="2713806" algn="l"/>
                <a:tab pos="3364036" algn="l"/>
                <a:tab pos="4014266" algn="l"/>
                <a:tab pos="4664496" algn="l"/>
                <a:tab pos="5314726" algn="l"/>
                <a:tab pos="5964956" algn="l"/>
                <a:tab pos="6615186" algn="l"/>
                <a:tab pos="7265415" algn="l"/>
                <a:tab pos="7915645" algn="l"/>
                <a:tab pos="8565875" algn="l"/>
                <a:tab pos="9216105" algn="l"/>
                <a:tab pos="9866335" algn="l"/>
                <a:tab pos="10516565" algn="l"/>
                <a:tab pos="11166794" algn="l"/>
                <a:tab pos="11817024" algn="l"/>
                <a:tab pos="12467254" algn="l"/>
                <a:tab pos="13117484" algn="l"/>
                <a:tab pos="13767714" algn="l"/>
              </a:tabLst>
              <a:defRPr/>
            </a:pPr>
            <a:r>
              <a:rPr lang="en-GB"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Why? </a:t>
            </a:r>
            <a:r>
              <a:rPr lang="en-GB"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		The </a:t>
            </a:r>
            <a:r>
              <a:rPr lang="en-GB"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Humanitarian Charter </a:t>
            </a:r>
            <a:r>
              <a:rPr lang="en-GB"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establishes the ethical and legal framework for humanitarian action, applying humanitarian principles, and draws on the RC/RC/NGO Code of Conduct</a:t>
            </a:r>
          </a:p>
          <a:p>
            <a:pPr marL="2013343" indent="-2013343" algn="l" defTabSz="650230" hangingPunct="1">
              <a:lnSpc>
                <a:spcPct val="115000"/>
              </a:lnSpc>
              <a:spcBef>
                <a:spcPts val="1138"/>
              </a:spcBef>
              <a:buClr>
                <a:srgbClr val="000000"/>
              </a:buClr>
              <a:buSzPct val="100000"/>
              <a:tabLst>
                <a:tab pos="763117" algn="l"/>
                <a:tab pos="1413347" algn="l"/>
                <a:tab pos="2063577" algn="l"/>
                <a:tab pos="2713806" algn="l"/>
                <a:tab pos="3364036" algn="l"/>
                <a:tab pos="4014266" algn="l"/>
                <a:tab pos="4664496" algn="l"/>
                <a:tab pos="5314726" algn="l"/>
                <a:tab pos="5964956" algn="l"/>
                <a:tab pos="6615186" algn="l"/>
                <a:tab pos="7265415" algn="l"/>
                <a:tab pos="7915645" algn="l"/>
                <a:tab pos="8565875" algn="l"/>
                <a:tab pos="9216105" algn="l"/>
                <a:tab pos="9866335" algn="l"/>
                <a:tab pos="10516565" algn="l"/>
                <a:tab pos="11166794" algn="l"/>
                <a:tab pos="11817024" algn="l"/>
                <a:tab pos="12467254" algn="l"/>
                <a:tab pos="13117484" algn="l"/>
                <a:tab pos="13767714" algn="l"/>
              </a:tabLst>
              <a:defRPr/>
            </a:pPr>
            <a:r>
              <a:rPr lang="en-GB"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How?  </a:t>
            </a:r>
            <a:r>
              <a:rPr lang="en-GB"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		</a:t>
            </a:r>
            <a:r>
              <a:rPr lang="en-GB"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Protection principles </a:t>
            </a:r>
            <a:r>
              <a:rPr lang="en-GB"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translate the legal framework into strategies and actions so that assistance and protection are equal pillars in any response</a:t>
            </a:r>
          </a:p>
          <a:p>
            <a:pPr marL="2013343" indent="-2013343" algn="l" defTabSz="650230" hangingPunct="1">
              <a:lnSpc>
                <a:spcPct val="115000"/>
              </a:lnSpc>
              <a:spcBef>
                <a:spcPts val="1138"/>
              </a:spcBef>
              <a:buClr>
                <a:srgbClr val="000000"/>
              </a:buClr>
              <a:buSzPct val="100000"/>
              <a:tabLst>
                <a:tab pos="763117" algn="l"/>
                <a:tab pos="1413347" algn="l"/>
                <a:tab pos="2063577" algn="l"/>
                <a:tab pos="2713806" algn="l"/>
                <a:tab pos="3364036" algn="l"/>
                <a:tab pos="4014266" algn="l"/>
                <a:tab pos="4664496" algn="l"/>
                <a:tab pos="5314726" algn="l"/>
                <a:tab pos="5964956" algn="l"/>
                <a:tab pos="6615186" algn="l"/>
                <a:tab pos="7265415" algn="l"/>
                <a:tab pos="7915645" algn="l"/>
                <a:tab pos="8565875" algn="l"/>
                <a:tab pos="9216105" algn="l"/>
                <a:tab pos="9866335" algn="l"/>
                <a:tab pos="10516565" algn="l"/>
                <a:tab pos="11166794" algn="l"/>
                <a:tab pos="11817024" algn="l"/>
                <a:tab pos="12467254" algn="l"/>
                <a:tab pos="13117484" algn="l"/>
                <a:tab pos="13767714" algn="l"/>
              </a:tabLst>
              <a:defRPr/>
            </a:pPr>
            <a:r>
              <a:rPr lang="en-GB"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			</a:t>
            </a:r>
            <a:r>
              <a:rPr lang="en-GB"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Core Humanitarian Standard </a:t>
            </a:r>
            <a:r>
              <a:rPr lang="en-GB"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provides the framework for organizational responsibilities and fundamental accountability</a:t>
            </a:r>
          </a:p>
          <a:p>
            <a:pPr marL="2013343" indent="-2013343" algn="l" defTabSz="650230" hangingPunct="1">
              <a:lnSpc>
                <a:spcPct val="115000"/>
              </a:lnSpc>
              <a:spcBef>
                <a:spcPts val="1138"/>
              </a:spcBef>
              <a:buClr>
                <a:srgbClr val="000000"/>
              </a:buClr>
              <a:buSzPct val="100000"/>
              <a:tabLst>
                <a:tab pos="763117" algn="l"/>
                <a:tab pos="1413347" algn="l"/>
                <a:tab pos="2063577" algn="l"/>
                <a:tab pos="2713806" algn="l"/>
                <a:tab pos="3364036" algn="l"/>
                <a:tab pos="4014266" algn="l"/>
                <a:tab pos="4664496" algn="l"/>
                <a:tab pos="5314726" algn="l"/>
                <a:tab pos="5964956" algn="l"/>
                <a:tab pos="6615186" algn="l"/>
                <a:tab pos="7265415" algn="l"/>
                <a:tab pos="7915645" algn="l"/>
                <a:tab pos="8565875" algn="l"/>
                <a:tab pos="9216105" algn="l"/>
                <a:tab pos="9866335" algn="l"/>
                <a:tab pos="10516565" algn="l"/>
                <a:tab pos="11166794" algn="l"/>
                <a:tab pos="11817024" algn="l"/>
                <a:tab pos="12467254" algn="l"/>
                <a:tab pos="13117484" algn="l"/>
                <a:tab pos="13767714" algn="l"/>
              </a:tabLst>
              <a:defRPr/>
            </a:pPr>
            <a:r>
              <a:rPr lang="en-US"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What? </a:t>
            </a:r>
            <a:r>
              <a:rPr lang="en-US"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		</a:t>
            </a:r>
            <a:r>
              <a:rPr lang="en-US" sz="2400" b="1"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Minimum standards in four key sectors </a:t>
            </a:r>
            <a:r>
              <a:rPr lang="en-US"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give</a:t>
            </a:r>
            <a:r>
              <a:rPr lang="en-CH"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 </a:t>
            </a:r>
            <a:r>
              <a:rPr lang="en-US" sz="2400" kern="1200" dirty="0">
                <a:solidFill>
                  <a:prstClr val="black"/>
                </a:solidFill>
                <a:uFill>
                  <a:solidFill>
                    <a:srgbClr val="000000"/>
                  </a:solidFill>
                </a:uFill>
                <a:latin typeface="Tahoma" panose="020B0604030504040204" pitchFamily="34" charset="0"/>
                <a:ea typeface="Tahoma" panose="020B0604030504040204" pitchFamily="34" charset="0"/>
                <a:cs typeface="Tahoma" panose="020B0604030504040204" pitchFamily="34" charset="0"/>
              </a:rPr>
              <a:t>quantitative and qualitative indicators, actions, and guidance based on evidence and expert practice.  </a:t>
            </a:r>
          </a:p>
        </p:txBody>
      </p:sp>
    </p:spTree>
    <p:extLst>
      <p:ext uri="{BB962C8B-B14F-4D97-AF65-F5344CB8AC3E}">
        <p14:creationId xmlns:p14="http://schemas.microsoft.com/office/powerpoint/2010/main" val="5618310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2455" y="79132"/>
            <a:ext cx="16696027" cy="1130300"/>
          </a:xfrm>
          <a:prstGeom prst="rect">
            <a:avLst/>
          </a:prstGeom>
        </p:spPr>
        <p:txBody>
          <a:bodyPr>
            <a:normAutofit/>
          </a:bodyPr>
          <a:lstStyle/>
          <a:p>
            <a:pPr algn="l"/>
            <a:r>
              <a:rPr lang="en-GB" noProof="0" dirty="0">
                <a:solidFill>
                  <a:srgbClr val="000000"/>
                </a:solidFill>
              </a:rPr>
              <a:t>The Humanitarian Charter…</a:t>
            </a:r>
            <a:endParaRPr lang="en-GB" b="0" noProof="0" dirty="0">
              <a:solidFill>
                <a:srgbClr val="000000"/>
              </a:solidFill>
            </a:endParaRPr>
          </a:p>
        </p:txBody>
      </p:sp>
      <p:sp>
        <p:nvSpPr>
          <p:cNvPr id="122" name="Body"/>
          <p:cNvSpPr txBox="1">
            <a:spLocks noGrp="1"/>
          </p:cNvSpPr>
          <p:nvPr>
            <p:ph type="body" sz="half" idx="1"/>
          </p:nvPr>
        </p:nvSpPr>
        <p:spPr>
          <a:xfrm>
            <a:off x="750985" y="1493520"/>
            <a:ext cx="9899295" cy="7612818"/>
          </a:xfrm>
          <a:prstGeom prst="rect">
            <a:avLst/>
          </a:prstGeom>
        </p:spPr>
        <p:txBody>
          <a:bodyPr>
            <a:normAutofit/>
          </a:bodyPr>
          <a:lstStyle/>
          <a:p>
            <a:pPr marL="571500" indent="-571500" algn="l">
              <a:buFont typeface="Arial" panose="020B0604020202020204" pitchFamily="34" charset="0"/>
              <a:buChar char="•"/>
            </a:pPr>
            <a:r>
              <a:rPr lang="en-GB" sz="4000" dirty="0" err="1"/>
              <a:t>i</a:t>
            </a:r>
            <a:r>
              <a:rPr lang="en-GB" sz="4000" noProof="0" dirty="0"/>
              <a:t>s the cornerstone of the Sphere approach;</a:t>
            </a:r>
          </a:p>
          <a:p>
            <a:pPr marL="571500" indent="-571500" algn="l">
              <a:buFont typeface="Arial" panose="020B0604020202020204" pitchFamily="34" charset="0"/>
              <a:buChar char="•"/>
            </a:pPr>
            <a:r>
              <a:rPr lang="en-GB" sz="4000" dirty="0"/>
              <a:t>re</a:t>
            </a:r>
            <a:r>
              <a:rPr lang="en-GB" sz="4000" noProof="0" dirty="0"/>
              <a:t>cognises that people have a </a:t>
            </a:r>
            <a:r>
              <a:rPr lang="en-GB" sz="4000" b="1" noProof="0" dirty="0"/>
              <a:t>right to protection and assistance with dignity; and</a:t>
            </a:r>
          </a:p>
          <a:p>
            <a:pPr marL="571500" indent="-571500" algn="l">
              <a:buFont typeface="Arial" panose="020B0604020202020204" pitchFamily="34" charset="0"/>
              <a:buChar char="•"/>
            </a:pPr>
            <a:r>
              <a:rPr lang="en-GB" sz="4000" noProof="0" dirty="0"/>
              <a:t>provides the ethical and legal foundation for the Protection Principles, the Core Humanitarian Standard, and the Sphere Minimum Standards.</a:t>
            </a:r>
          </a:p>
          <a:p>
            <a:pPr algn="l"/>
            <a:endParaRPr lang="en-GB" sz="4000" noProof="0" dirty="0"/>
          </a:p>
        </p:txBody>
      </p:sp>
      <p:pic>
        <p:nvPicPr>
          <p:cNvPr id="2" name="Picture 1">
            <a:extLst>
              <a:ext uri="{FF2B5EF4-FFF2-40B4-BE49-F238E27FC236}">
                <a16:creationId xmlns:a16="http://schemas.microsoft.com/office/drawing/2014/main" id="{BCAD69A2-426B-4785-A07B-79134DA3AFD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645427" y="1916206"/>
            <a:ext cx="5088410" cy="5121895"/>
          </a:xfrm>
          <a:prstGeom prst="ellipse">
            <a:avLst/>
          </a:prstGeom>
        </p:spPr>
      </p:pic>
      <p:sp>
        <p:nvSpPr>
          <p:cNvPr id="3" name="Rectangle 2">
            <a:extLst>
              <a:ext uri="{FF2B5EF4-FFF2-40B4-BE49-F238E27FC236}">
                <a16:creationId xmlns:a16="http://schemas.microsoft.com/office/drawing/2014/main" id="{A9C6CC39-BED1-443C-BC3D-D800BAD6D118}"/>
              </a:ext>
            </a:extLst>
          </p:cNvPr>
          <p:cNvSpPr/>
          <p:nvPr/>
        </p:nvSpPr>
        <p:spPr>
          <a:xfrm>
            <a:off x="12350167" y="7215948"/>
            <a:ext cx="3666388" cy="707886"/>
          </a:xfrm>
          <a:prstGeom prst="rect">
            <a:avLst/>
          </a:prstGeom>
        </p:spPr>
        <p:txBody>
          <a:bodyPr wrap="none">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Open Sans Regular"/>
                <a:sym typeface="Open Sans Regular"/>
              </a:rPr>
              <a:t>See pages 27–32</a:t>
            </a:r>
          </a:p>
        </p:txBody>
      </p:sp>
      <p:sp>
        <p:nvSpPr>
          <p:cNvPr id="7" name="Slide Number">
            <a:extLst>
              <a:ext uri="{FF2B5EF4-FFF2-40B4-BE49-F238E27FC236}">
                <a16:creationId xmlns:a16="http://schemas.microsoft.com/office/drawing/2014/main" id="{9ECA3CD3-7979-47E9-BF8F-59ADBE14570E}"/>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16</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674487996"/>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97085" y="91620"/>
            <a:ext cx="15736215" cy="1130300"/>
          </a:xfrm>
          <a:prstGeom prst="rect">
            <a:avLst/>
          </a:prstGeom>
        </p:spPr>
        <p:txBody>
          <a:bodyPr>
            <a:normAutofit/>
          </a:bodyPr>
          <a:lstStyle/>
          <a:p>
            <a:pPr algn="l"/>
            <a:r>
              <a:rPr lang="en-GB" noProof="0" dirty="0">
                <a:solidFill>
                  <a:srgbClr val="000000"/>
                </a:solidFill>
              </a:rPr>
              <a:t>Protection Principles</a:t>
            </a:r>
            <a:endParaRPr lang="en-GB" b="0" noProof="0" dirty="0">
              <a:solidFill>
                <a:srgbClr val="000000"/>
              </a:solidFill>
            </a:endParaRPr>
          </a:p>
        </p:txBody>
      </p:sp>
      <p:sp>
        <p:nvSpPr>
          <p:cNvPr id="122" name="Body"/>
          <p:cNvSpPr txBox="1">
            <a:spLocks noGrp="1"/>
          </p:cNvSpPr>
          <p:nvPr>
            <p:ph type="body" sz="half" idx="1"/>
          </p:nvPr>
        </p:nvSpPr>
        <p:spPr>
          <a:xfrm>
            <a:off x="631545" y="1536928"/>
            <a:ext cx="11485263" cy="6387135"/>
          </a:xfrm>
          <a:prstGeom prst="rect">
            <a:avLst/>
          </a:prstGeom>
        </p:spPr>
        <p:txBody>
          <a:bodyPr>
            <a:normAutofit fontScale="92500" lnSpcReduction="10000"/>
          </a:bodyPr>
          <a:lstStyle/>
          <a:p>
            <a:pPr algn="l"/>
            <a:r>
              <a:rPr lang="en-GB" sz="4000" b="1" noProof="0" dirty="0"/>
              <a:t>A practical translation of the Humanitarian Charter into four principles to guide humanitarian response:</a:t>
            </a:r>
          </a:p>
          <a:p>
            <a:pPr marL="742950" indent="-742950" algn="l">
              <a:buFont typeface="+mj-lt"/>
              <a:buAutoNum type="arabicPeriod"/>
            </a:pPr>
            <a:r>
              <a:rPr lang="en-GB" sz="4000" b="1" noProof="0" dirty="0"/>
              <a:t>Enhance</a:t>
            </a:r>
            <a:r>
              <a:rPr lang="en-GB" sz="4000" noProof="0" dirty="0"/>
              <a:t> people’s safety, dignity, and rights and avoid exposing them to further harm.</a:t>
            </a:r>
          </a:p>
          <a:p>
            <a:pPr marL="742950" indent="-742950" algn="l">
              <a:buFont typeface="+mj-lt"/>
              <a:buAutoNum type="arabicPeriod"/>
            </a:pPr>
            <a:r>
              <a:rPr lang="en-GB" sz="4000" b="1" noProof="0" dirty="0"/>
              <a:t>Ensure</a:t>
            </a:r>
            <a:r>
              <a:rPr lang="en-GB" sz="4000" noProof="0" dirty="0"/>
              <a:t> people’s access to impartial assistance, according to need and without discrimination.</a:t>
            </a:r>
          </a:p>
          <a:p>
            <a:pPr marL="742950" indent="-742950" algn="l">
              <a:buFont typeface="+mj-lt"/>
              <a:buAutoNum type="arabicPeriod"/>
            </a:pPr>
            <a:r>
              <a:rPr lang="en-GB" sz="4000" b="1" noProof="0" dirty="0"/>
              <a:t>Assist</a:t>
            </a:r>
            <a:r>
              <a:rPr lang="en-GB" sz="4000" noProof="0" dirty="0"/>
              <a:t> people to recover from the physical and psychological effects of …</a:t>
            </a:r>
          </a:p>
          <a:p>
            <a:pPr marL="742950" indent="-742950" algn="l">
              <a:buFont typeface="+mj-lt"/>
              <a:buAutoNum type="arabicPeriod"/>
            </a:pPr>
            <a:r>
              <a:rPr lang="en-GB" sz="4000" b="1" noProof="0" dirty="0"/>
              <a:t>Help</a:t>
            </a:r>
            <a:r>
              <a:rPr lang="en-GB" sz="4000" noProof="0" dirty="0"/>
              <a:t> people to claim their rights.</a:t>
            </a:r>
          </a:p>
          <a:p>
            <a:pPr algn="l"/>
            <a:endParaRPr lang="en-GB" sz="4000" noProof="0" dirty="0"/>
          </a:p>
          <a:p>
            <a:pPr algn="l"/>
            <a:endParaRPr lang="en-GB" sz="4000" noProof="0" dirty="0"/>
          </a:p>
        </p:txBody>
      </p:sp>
      <p:sp>
        <p:nvSpPr>
          <p:cNvPr id="123" name="Slide Number"/>
          <p:cNvSpPr txBox="1">
            <a:spLocks noGrp="1"/>
          </p:cNvSpPr>
          <p:nvPr>
            <p:ph type="sldNum" sz="quarter" idx="2"/>
          </p:nvPr>
        </p:nvSpPr>
        <p:spPr>
          <a:xfrm>
            <a:off x="2787987" y="9119288"/>
            <a:ext cx="198772"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17</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pic>
        <p:nvPicPr>
          <p:cNvPr id="2" name="Picture 1">
            <a:extLst>
              <a:ext uri="{FF2B5EF4-FFF2-40B4-BE49-F238E27FC236}">
                <a16:creationId xmlns:a16="http://schemas.microsoft.com/office/drawing/2014/main" id="{CB11E1D6-DCC4-4B84-95ED-CCCBA37B19D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221550" y="1683232"/>
            <a:ext cx="4768193" cy="4748477"/>
          </a:xfrm>
          <a:prstGeom prst="ellipse">
            <a:avLst/>
          </a:prstGeom>
        </p:spPr>
      </p:pic>
      <p:sp>
        <p:nvSpPr>
          <p:cNvPr id="3" name="Rectangle 2">
            <a:extLst>
              <a:ext uri="{FF2B5EF4-FFF2-40B4-BE49-F238E27FC236}">
                <a16:creationId xmlns:a16="http://schemas.microsoft.com/office/drawing/2014/main" id="{290AB35C-BC39-4DE5-B7DC-99A3AB0073AC}"/>
              </a:ext>
            </a:extLst>
          </p:cNvPr>
          <p:cNvSpPr/>
          <p:nvPr/>
        </p:nvSpPr>
        <p:spPr>
          <a:xfrm>
            <a:off x="12772451" y="6635115"/>
            <a:ext cx="3666388" cy="707886"/>
          </a:xfrm>
          <a:prstGeom prst="rect">
            <a:avLst/>
          </a:prstGeom>
        </p:spPr>
        <p:txBody>
          <a:bodyPr wrap="none">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Open Sans Regular"/>
                <a:sym typeface="Open Sans Regular"/>
              </a:rPr>
              <a:t>See pages 33–47</a:t>
            </a:r>
          </a:p>
        </p:txBody>
      </p:sp>
    </p:spTree>
    <p:extLst>
      <p:ext uri="{BB962C8B-B14F-4D97-AF65-F5344CB8AC3E}">
        <p14:creationId xmlns:p14="http://schemas.microsoft.com/office/powerpoint/2010/main" val="422934918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6331" y="86738"/>
            <a:ext cx="11558276" cy="1130300"/>
          </a:xfrm>
          <a:prstGeom prst="rect">
            <a:avLst/>
          </a:prstGeom>
        </p:spPr>
        <p:txBody>
          <a:bodyPr>
            <a:normAutofit fontScale="90000"/>
          </a:bodyPr>
          <a:lstStyle/>
          <a:p>
            <a:pPr algn="l"/>
            <a:r>
              <a:rPr lang="en-GB" noProof="0" dirty="0">
                <a:solidFill>
                  <a:srgbClr val="000000"/>
                </a:solidFill>
              </a:rPr>
              <a:t>The Core Humanitarian Standard on Quality and Accountability (CHS)…</a:t>
            </a:r>
            <a:endParaRPr lang="en-GB" b="0" noProof="0" dirty="0">
              <a:solidFill>
                <a:srgbClr val="000000"/>
              </a:solidFill>
            </a:endParaRPr>
          </a:p>
        </p:txBody>
      </p:sp>
      <p:sp>
        <p:nvSpPr>
          <p:cNvPr id="122" name="Body"/>
          <p:cNvSpPr txBox="1">
            <a:spLocks noGrp="1"/>
          </p:cNvSpPr>
          <p:nvPr>
            <p:ph type="body" sz="half" idx="1"/>
          </p:nvPr>
        </p:nvSpPr>
        <p:spPr>
          <a:xfrm>
            <a:off x="644237" y="2084832"/>
            <a:ext cx="9899295" cy="6468613"/>
          </a:xfrm>
          <a:prstGeom prst="rect">
            <a:avLst/>
          </a:prstGeom>
        </p:spPr>
        <p:txBody>
          <a:bodyPr>
            <a:normAutofit/>
          </a:bodyPr>
          <a:lstStyle/>
          <a:p>
            <a:pPr marL="571500" indent="-571500" algn="l">
              <a:buFont typeface="Arial" panose="020B0604020202020204" pitchFamily="34" charset="0"/>
              <a:buChar char="•"/>
            </a:pPr>
            <a:r>
              <a:rPr lang="en-GB" sz="4000" dirty="0"/>
              <a:t>d</a:t>
            </a:r>
            <a:r>
              <a:rPr lang="en-GB" sz="4000" noProof="0" dirty="0"/>
              <a:t>escribes essential organisational responsibilities for quality and accountability in humanitarian response.</a:t>
            </a:r>
          </a:p>
        </p:txBody>
      </p:sp>
      <p:sp>
        <p:nvSpPr>
          <p:cNvPr id="3" name="Rectangle 2">
            <a:extLst>
              <a:ext uri="{FF2B5EF4-FFF2-40B4-BE49-F238E27FC236}">
                <a16:creationId xmlns:a16="http://schemas.microsoft.com/office/drawing/2014/main" id="{A9C6CC39-BED1-443C-BC3D-D800BAD6D118}"/>
              </a:ext>
            </a:extLst>
          </p:cNvPr>
          <p:cNvSpPr/>
          <p:nvPr/>
        </p:nvSpPr>
        <p:spPr>
          <a:xfrm>
            <a:off x="12058240" y="7652967"/>
            <a:ext cx="3666388" cy="707886"/>
          </a:xfrm>
          <a:prstGeom prst="rect">
            <a:avLst/>
          </a:prstGeom>
        </p:spPr>
        <p:txBody>
          <a:bodyPr wrap="none">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Open Sans Regular"/>
                <a:sym typeface="Open Sans Regular"/>
              </a:rPr>
              <a:t>See pages 49–88</a:t>
            </a:r>
          </a:p>
        </p:txBody>
      </p:sp>
      <p:pic>
        <p:nvPicPr>
          <p:cNvPr id="4" name="Picture 3">
            <a:extLst>
              <a:ext uri="{FF2B5EF4-FFF2-40B4-BE49-F238E27FC236}">
                <a16:creationId xmlns:a16="http://schemas.microsoft.com/office/drawing/2014/main" id="{D838A7EC-12BC-433A-82AF-4462AF4516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193590" y="1217038"/>
            <a:ext cx="5395688" cy="5550196"/>
          </a:xfrm>
          <a:prstGeom prst="ellipse">
            <a:avLst/>
          </a:prstGeom>
        </p:spPr>
      </p:pic>
      <p:sp>
        <p:nvSpPr>
          <p:cNvPr id="7" name="Slide Number">
            <a:extLst>
              <a:ext uri="{FF2B5EF4-FFF2-40B4-BE49-F238E27FC236}">
                <a16:creationId xmlns:a16="http://schemas.microsoft.com/office/drawing/2014/main" id="{696278C8-6730-4359-9B1E-C3D68C77208E}"/>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18</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65303490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05B7B03-2814-487E-9AFE-85A77A7B2CF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310781" y="353003"/>
            <a:ext cx="8718699" cy="8783911"/>
          </a:xfrm>
          <a:prstGeom prst="rect">
            <a:avLst/>
          </a:prstGeom>
        </p:spPr>
      </p:pic>
      <p:sp>
        <p:nvSpPr>
          <p:cNvPr id="6" name="Rectangle 5">
            <a:extLst>
              <a:ext uri="{FF2B5EF4-FFF2-40B4-BE49-F238E27FC236}">
                <a16:creationId xmlns:a16="http://schemas.microsoft.com/office/drawing/2014/main" id="{17DC2FBA-FC52-4D50-8480-77DB337451E6}"/>
              </a:ext>
            </a:extLst>
          </p:cNvPr>
          <p:cNvSpPr/>
          <p:nvPr/>
        </p:nvSpPr>
        <p:spPr>
          <a:xfrm>
            <a:off x="14113385" y="8429028"/>
            <a:ext cx="2691763" cy="707886"/>
          </a:xfrm>
          <a:prstGeom prst="rect">
            <a:avLst/>
          </a:prstGeom>
        </p:spPr>
        <p:txBody>
          <a:bodyPr wrap="none">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Open Sans Regular"/>
                <a:sym typeface="Open Sans Regular"/>
              </a:rPr>
              <a:t>See page 50</a:t>
            </a:r>
          </a:p>
        </p:txBody>
      </p:sp>
      <p:sp>
        <p:nvSpPr>
          <p:cNvPr id="8" name="Slide Number">
            <a:extLst>
              <a:ext uri="{FF2B5EF4-FFF2-40B4-BE49-F238E27FC236}">
                <a16:creationId xmlns:a16="http://schemas.microsoft.com/office/drawing/2014/main" id="{A178C28C-0E0B-45D9-B4A4-28DF7C4DB8F6}"/>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19</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116566781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p:txBody>
          <a:bodyPr/>
          <a:lstStyle/>
          <a:p>
            <a:r>
              <a:rPr lang="en-CH" dirty="0"/>
              <a:t>Timetable</a:t>
            </a:r>
            <a:endParaRPr lang="en-US" dirty="0"/>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774791" y="1406463"/>
            <a:ext cx="11142889" cy="7197364"/>
          </a:xfrm>
        </p:spPr>
        <p:txBody>
          <a:bodyPr>
            <a:normAutofit lnSpcReduction="10000"/>
          </a:bodyPr>
          <a:lstStyle/>
          <a:p>
            <a:pPr algn="ctr"/>
            <a:r>
              <a:rPr lang="en-CH" dirty="0">
                <a:solidFill>
                  <a:srgbClr val="000000"/>
                </a:solidFill>
              </a:rPr>
              <a:t>Introductions and warm-up</a:t>
            </a:r>
          </a:p>
          <a:p>
            <a:pPr algn="ctr"/>
            <a:r>
              <a:rPr lang="en-CH" dirty="0">
                <a:solidFill>
                  <a:srgbClr val="000000"/>
                </a:solidFill>
              </a:rPr>
              <a:t>Break</a:t>
            </a:r>
          </a:p>
          <a:p>
            <a:pPr algn="ctr"/>
            <a:r>
              <a:rPr lang="en-CH" dirty="0">
                <a:solidFill>
                  <a:srgbClr val="000000"/>
                </a:solidFill>
              </a:rPr>
              <a:t>Deep dive into Sphere Handbook</a:t>
            </a:r>
          </a:p>
          <a:p>
            <a:pPr algn="ctr"/>
            <a:r>
              <a:rPr lang="en-CH" dirty="0">
                <a:solidFill>
                  <a:srgbClr val="000000"/>
                </a:solidFill>
              </a:rPr>
              <a:t>Lunch</a:t>
            </a:r>
          </a:p>
          <a:p>
            <a:pPr algn="ctr"/>
            <a:r>
              <a:rPr lang="en-CH" dirty="0">
                <a:solidFill>
                  <a:srgbClr val="000000"/>
                </a:solidFill>
              </a:rPr>
              <a:t>Deep dive into Technical Standards</a:t>
            </a:r>
          </a:p>
          <a:p>
            <a:pPr algn="ctr"/>
            <a:r>
              <a:rPr lang="en-CH" dirty="0">
                <a:solidFill>
                  <a:srgbClr val="000000"/>
                </a:solidFill>
              </a:rPr>
              <a:t>Break</a:t>
            </a:r>
          </a:p>
          <a:p>
            <a:pPr algn="ctr"/>
            <a:r>
              <a:rPr lang="en-CH" dirty="0">
                <a:solidFill>
                  <a:srgbClr val="000000"/>
                </a:solidFill>
              </a:rPr>
              <a:t>Using Indicators</a:t>
            </a:r>
          </a:p>
          <a:p>
            <a:pPr algn="ctr"/>
            <a:r>
              <a:rPr lang="en-CH" dirty="0">
                <a:solidFill>
                  <a:srgbClr val="000000"/>
                </a:solidFill>
              </a:rPr>
              <a:t>Quiz</a:t>
            </a:r>
            <a:endParaRPr lang="en-US" dirty="0">
              <a:solidFill>
                <a:srgbClr val="000000"/>
              </a:solidFill>
            </a:endParaRP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2</a:t>
            </a:fld>
            <a:endParaRPr lang="en-US" dirty="0"/>
          </a:p>
        </p:txBody>
      </p:sp>
      <p:pic>
        <p:nvPicPr>
          <p:cNvPr id="2050" name="Picture 2" descr="Image result for knife fork spoon chopsticks">
            <a:extLst>
              <a:ext uri="{FF2B5EF4-FFF2-40B4-BE49-F238E27FC236}">
                <a16:creationId xmlns:a16="http://schemas.microsoft.com/office/drawing/2014/main" id="{9C219395-15A7-49FA-A8E2-C4DB4946FF4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845945" y="437469"/>
            <a:ext cx="3977640" cy="8878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91620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5E353-D240-4EEA-A49D-3F4DDC486D72}"/>
              </a:ext>
            </a:extLst>
          </p:cNvPr>
          <p:cNvSpPr>
            <a:spLocks noGrp="1"/>
          </p:cNvSpPr>
          <p:nvPr>
            <p:ph type="title"/>
          </p:nvPr>
        </p:nvSpPr>
        <p:spPr>
          <a:xfrm>
            <a:off x="954157" y="0"/>
            <a:ext cx="14590643" cy="1538503"/>
          </a:xfrm>
        </p:spPr>
        <p:txBody>
          <a:bodyPr/>
          <a:lstStyle/>
          <a:p>
            <a:r>
              <a:rPr lang="en-CH" sz="5400" dirty="0">
                <a:solidFill>
                  <a:schemeClr val="tx1"/>
                </a:solidFill>
                <a:latin typeface="Open Sans" panose="020B0606030504020204" pitchFamily="34" charset="0"/>
                <a:ea typeface="Open Sans" panose="020B0606030504020204" pitchFamily="34" charset="0"/>
                <a:cs typeface="Open Sans" panose="020B0606030504020204" pitchFamily="34" charset="0"/>
              </a:rPr>
              <a:t>Deep dive into a Technical Chapter: WASH</a:t>
            </a:r>
            <a:endParaRPr lang="en-US" sz="5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a:extLst>
              <a:ext uri="{FF2B5EF4-FFF2-40B4-BE49-F238E27FC236}">
                <a16:creationId xmlns:a16="http://schemas.microsoft.com/office/drawing/2014/main" id="{82C47FD1-EB00-4C29-8BAF-8E28306FD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6273" y="8295803"/>
            <a:ext cx="1950889" cy="910414"/>
          </a:xfrm>
          <a:prstGeom prst="rect">
            <a:avLst/>
          </a:prstGeom>
        </p:spPr>
      </p:pic>
      <p:sp>
        <p:nvSpPr>
          <p:cNvPr id="12" name="TextBox 11">
            <a:extLst>
              <a:ext uri="{FF2B5EF4-FFF2-40B4-BE49-F238E27FC236}">
                <a16:creationId xmlns:a16="http://schemas.microsoft.com/office/drawing/2014/main" id="{1676E8DB-5B92-4CAF-842B-CA9B975F99A1}"/>
              </a:ext>
            </a:extLst>
          </p:cNvPr>
          <p:cNvSpPr txBox="1"/>
          <p:nvPr/>
        </p:nvSpPr>
        <p:spPr>
          <a:xfrm>
            <a:off x="9771949" y="1756024"/>
            <a:ext cx="2774919" cy="486287"/>
          </a:xfrm>
          <a:prstGeom prst="rect">
            <a:avLst/>
          </a:prstGeom>
          <a:noFill/>
        </p:spPr>
        <p:txBody>
          <a:bodyPr wrap="square" rtlCol="0">
            <a:spAutoFit/>
          </a:bodyPr>
          <a:lstStyle/>
          <a:p>
            <a:pPr algn="l" defTabSz="650230" hangingPunct="1">
              <a:defRPr/>
            </a:pPr>
            <a:endParaRPr lang="en-US" sz="2560" b="1" kern="1200" dirty="0">
              <a:solidFill>
                <a:prstClr val="black"/>
              </a:solidFill>
              <a:latin typeface="Calibri"/>
              <a:ea typeface="+mn-ea"/>
              <a:cs typeface="+mn-cs"/>
            </a:endParaRPr>
          </a:p>
        </p:txBody>
      </p:sp>
      <p:sp>
        <p:nvSpPr>
          <p:cNvPr id="7" name="TextBox 6">
            <a:extLst>
              <a:ext uri="{FF2B5EF4-FFF2-40B4-BE49-F238E27FC236}">
                <a16:creationId xmlns:a16="http://schemas.microsoft.com/office/drawing/2014/main" id="{9A5AA3BC-49EA-9AEF-A921-84F5E19E9A6C}"/>
              </a:ext>
            </a:extLst>
          </p:cNvPr>
          <p:cNvSpPr txBox="1"/>
          <p:nvPr/>
        </p:nvSpPr>
        <p:spPr>
          <a:xfrm>
            <a:off x="3390800" y="2736840"/>
            <a:ext cx="10279986" cy="1505027"/>
          </a:xfrm>
          <a:prstGeom prst="rect">
            <a:avLst/>
          </a:prstGeom>
          <a:noFill/>
        </p:spPr>
        <p:txBody>
          <a:bodyPr wrap="square">
            <a:spAutoFit/>
          </a:bodyPr>
          <a:lstStyle/>
          <a:p>
            <a:pPr marL="487672" indent="-487672" algn="l" defTabSz="650230" hangingPunct="1">
              <a:spcAft>
                <a:spcPts val="853"/>
              </a:spcAft>
              <a:buFont typeface="Arial" panose="020B0604020202020204" pitchFamily="34" charset="0"/>
              <a:buChar char="•"/>
            </a:pPr>
            <a:endParaRPr lang="en-CH" altLang="en-US" sz="2560" kern="1200" dirty="0">
              <a:solidFill>
                <a:prstClr val="black"/>
              </a:solidFill>
              <a:latin typeface="Calibri"/>
              <a:ea typeface="+mn-ea"/>
              <a:cs typeface="+mn-cs"/>
            </a:endParaRPr>
          </a:p>
          <a:p>
            <a:pPr algn="l" defTabSz="650230" hangingPunct="1">
              <a:spcAft>
                <a:spcPts val="853"/>
              </a:spcAft>
            </a:pPr>
            <a:endParaRPr lang="en-CH" altLang="en-US" sz="2560" kern="1200" dirty="0">
              <a:solidFill>
                <a:prstClr val="black"/>
              </a:solidFill>
              <a:latin typeface="Calibri"/>
              <a:ea typeface="+mn-ea"/>
              <a:cs typeface="+mn-cs"/>
            </a:endParaRPr>
          </a:p>
          <a:p>
            <a:pPr marL="487672" indent="-487672" algn="l" defTabSz="650230" hangingPunct="1">
              <a:spcAft>
                <a:spcPts val="853"/>
              </a:spcAft>
              <a:buFont typeface="Arial" panose="020B0604020202020204" pitchFamily="34" charset="0"/>
              <a:buChar char="•"/>
            </a:pPr>
            <a:endParaRPr lang="en-US" altLang="en-US" sz="2560" kern="1200" dirty="0">
              <a:solidFill>
                <a:prstClr val="black"/>
              </a:solidFill>
              <a:latin typeface="Calibri"/>
              <a:ea typeface="+mn-ea"/>
              <a:cs typeface="+mn-cs"/>
            </a:endParaRPr>
          </a:p>
        </p:txBody>
      </p:sp>
      <p:pic>
        <p:nvPicPr>
          <p:cNvPr id="4" name="Picture 3">
            <a:extLst>
              <a:ext uri="{FF2B5EF4-FFF2-40B4-BE49-F238E27FC236}">
                <a16:creationId xmlns:a16="http://schemas.microsoft.com/office/drawing/2014/main" id="{E41984EB-0B05-88B4-91AA-00478FCC8497}"/>
              </a:ext>
            </a:extLst>
          </p:cNvPr>
          <p:cNvPicPr>
            <a:picLocks noChangeAspect="1"/>
          </p:cNvPicPr>
          <p:nvPr/>
        </p:nvPicPr>
        <p:blipFill>
          <a:blip r:embed="rId4"/>
          <a:stretch>
            <a:fillRect/>
          </a:stretch>
        </p:blipFill>
        <p:spPr>
          <a:xfrm>
            <a:off x="3669477" y="1598337"/>
            <a:ext cx="9979310" cy="10090500"/>
          </a:xfrm>
          <a:prstGeom prst="rect">
            <a:avLst/>
          </a:prstGeom>
        </p:spPr>
      </p:pic>
    </p:spTree>
    <p:extLst>
      <p:ext uri="{BB962C8B-B14F-4D97-AF65-F5344CB8AC3E}">
        <p14:creationId xmlns:p14="http://schemas.microsoft.com/office/powerpoint/2010/main" val="42252452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CA4C2D-B8C1-4822-851D-F84C903A7B1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416416" y="409297"/>
            <a:ext cx="12358106" cy="7099426"/>
          </a:xfrm>
          <a:prstGeom prst="rect">
            <a:avLst/>
          </a:prstGeom>
          <a:ln>
            <a:solidFill>
              <a:schemeClr val="accent1"/>
            </a:solidFill>
          </a:ln>
        </p:spPr>
      </p:pic>
      <p:sp>
        <p:nvSpPr>
          <p:cNvPr id="12" name="Slide Number">
            <a:extLst>
              <a:ext uri="{FF2B5EF4-FFF2-40B4-BE49-F238E27FC236}">
                <a16:creationId xmlns:a16="http://schemas.microsoft.com/office/drawing/2014/main" id="{767C65AB-5B20-4923-B601-820654133F8B}"/>
              </a:ext>
            </a:extLst>
          </p:cNvPr>
          <p:cNvSpPr txBox="1">
            <a:spLocks/>
          </p:cNvSpPr>
          <p:nvPr/>
        </p:nvSpPr>
        <p:spPr>
          <a:xfrm>
            <a:off x="13984587" y="8809567"/>
            <a:ext cx="354264" cy="31790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defTabSz="830849"/>
            <a:fld id="{86CB4B4D-7CA3-9044-876B-883B54F8677D}" type="slidenum">
              <a:rPr lang="en-US" sz="1399" kern="1200"/>
              <a:pPr defTabSz="830849"/>
              <a:t>21</a:t>
            </a:fld>
            <a:r>
              <a:rPr lang="en-US" sz="1399" kern="1200" dirty="0"/>
              <a:t> </a:t>
            </a:r>
          </a:p>
        </p:txBody>
      </p:sp>
      <p:sp>
        <p:nvSpPr>
          <p:cNvPr id="8" name="TextBox 7">
            <a:extLst>
              <a:ext uri="{FF2B5EF4-FFF2-40B4-BE49-F238E27FC236}">
                <a16:creationId xmlns:a16="http://schemas.microsoft.com/office/drawing/2014/main" id="{9BD1AED9-8744-46A8-94AB-4EFBC533AB35}"/>
              </a:ext>
            </a:extLst>
          </p:cNvPr>
          <p:cNvSpPr txBox="1"/>
          <p:nvPr/>
        </p:nvSpPr>
        <p:spPr>
          <a:xfrm>
            <a:off x="13558823" y="8634456"/>
            <a:ext cx="1283110" cy="37971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defTabSz="584170"/>
            <a:endParaRPr lang="fr-CH" sz="1801" kern="1200" dirty="0"/>
          </a:p>
        </p:txBody>
      </p:sp>
    </p:spTree>
    <p:extLst>
      <p:ext uri="{BB962C8B-B14F-4D97-AF65-F5344CB8AC3E}">
        <p14:creationId xmlns:p14="http://schemas.microsoft.com/office/powerpoint/2010/main" val="2628799615"/>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6F92-1507-8E79-92F2-D52B992803AB}"/>
              </a:ext>
            </a:extLst>
          </p:cNvPr>
          <p:cNvSpPr>
            <a:spLocks noGrp="1"/>
          </p:cNvSpPr>
          <p:nvPr>
            <p:ph type="title"/>
          </p:nvPr>
        </p:nvSpPr>
        <p:spPr/>
        <p:txBody>
          <a:bodyPr/>
          <a:lstStyle/>
          <a:p>
            <a:endParaRPr lang="en-CH" dirty="0"/>
          </a:p>
        </p:txBody>
      </p:sp>
      <p:sp>
        <p:nvSpPr>
          <p:cNvPr id="3" name="Text Placeholder 2">
            <a:extLst>
              <a:ext uri="{FF2B5EF4-FFF2-40B4-BE49-F238E27FC236}">
                <a16:creationId xmlns:a16="http://schemas.microsoft.com/office/drawing/2014/main" id="{54E9679E-A1A9-2D90-8E22-D058E80D7FC2}"/>
              </a:ext>
            </a:extLst>
          </p:cNvPr>
          <p:cNvSpPr>
            <a:spLocks noGrp="1"/>
          </p:cNvSpPr>
          <p:nvPr>
            <p:ph type="body" sz="half" idx="1"/>
          </p:nvPr>
        </p:nvSpPr>
        <p:spPr>
          <a:xfrm>
            <a:off x="1693386" y="3302295"/>
            <a:ext cx="13953494" cy="4847791"/>
          </a:xfrm>
        </p:spPr>
        <p:txBody>
          <a:bodyPr/>
          <a:lstStyle/>
          <a:p>
            <a:endParaRPr lang="en-CH" dirty="0"/>
          </a:p>
        </p:txBody>
      </p:sp>
      <p:pic>
        <p:nvPicPr>
          <p:cNvPr id="5" name="Picture 4">
            <a:extLst>
              <a:ext uri="{FF2B5EF4-FFF2-40B4-BE49-F238E27FC236}">
                <a16:creationId xmlns:a16="http://schemas.microsoft.com/office/drawing/2014/main" id="{F49FAB4C-8AF4-1091-4AE9-8CF6F86D952D}"/>
              </a:ext>
            </a:extLst>
          </p:cNvPr>
          <p:cNvPicPr>
            <a:picLocks noChangeAspect="1"/>
          </p:cNvPicPr>
          <p:nvPr/>
        </p:nvPicPr>
        <p:blipFill>
          <a:blip r:embed="rId2"/>
          <a:stretch>
            <a:fillRect/>
          </a:stretch>
        </p:blipFill>
        <p:spPr>
          <a:xfrm>
            <a:off x="1221784" y="588731"/>
            <a:ext cx="14896694" cy="5427130"/>
          </a:xfrm>
          <a:prstGeom prst="rect">
            <a:avLst/>
          </a:prstGeom>
        </p:spPr>
      </p:pic>
      <p:pic>
        <p:nvPicPr>
          <p:cNvPr id="7" name="Picture 6">
            <a:extLst>
              <a:ext uri="{FF2B5EF4-FFF2-40B4-BE49-F238E27FC236}">
                <a16:creationId xmlns:a16="http://schemas.microsoft.com/office/drawing/2014/main" id="{16EDFFFF-3283-33AC-C31D-383F79BE4FE7}"/>
              </a:ext>
            </a:extLst>
          </p:cNvPr>
          <p:cNvPicPr>
            <a:picLocks noChangeAspect="1"/>
          </p:cNvPicPr>
          <p:nvPr/>
        </p:nvPicPr>
        <p:blipFill>
          <a:blip r:embed="rId3"/>
          <a:stretch>
            <a:fillRect/>
          </a:stretch>
        </p:blipFill>
        <p:spPr>
          <a:xfrm>
            <a:off x="1407964" y="6015861"/>
            <a:ext cx="15250019" cy="1476871"/>
          </a:xfrm>
          <a:prstGeom prst="rect">
            <a:avLst/>
          </a:prstGeom>
        </p:spPr>
      </p:pic>
      <p:pic>
        <p:nvPicPr>
          <p:cNvPr id="11" name="Picture 10">
            <a:extLst>
              <a:ext uri="{FF2B5EF4-FFF2-40B4-BE49-F238E27FC236}">
                <a16:creationId xmlns:a16="http://schemas.microsoft.com/office/drawing/2014/main" id="{D3FB650D-8920-9788-CAC2-97B4A015BA3F}"/>
              </a:ext>
            </a:extLst>
          </p:cNvPr>
          <p:cNvPicPr>
            <a:picLocks noChangeAspect="1"/>
          </p:cNvPicPr>
          <p:nvPr/>
        </p:nvPicPr>
        <p:blipFill>
          <a:blip r:embed="rId4"/>
          <a:stretch>
            <a:fillRect/>
          </a:stretch>
        </p:blipFill>
        <p:spPr>
          <a:xfrm>
            <a:off x="1407964" y="7819425"/>
            <a:ext cx="2784649" cy="752609"/>
          </a:xfrm>
          <a:prstGeom prst="rect">
            <a:avLst/>
          </a:prstGeom>
        </p:spPr>
      </p:pic>
    </p:spTree>
    <p:extLst>
      <p:ext uri="{BB962C8B-B14F-4D97-AF65-F5344CB8AC3E}">
        <p14:creationId xmlns:p14="http://schemas.microsoft.com/office/powerpoint/2010/main" val="3658397947"/>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45185" y="111274"/>
            <a:ext cx="10464800" cy="1130300"/>
          </a:xfrm>
          <a:prstGeom prst="rect">
            <a:avLst/>
          </a:prstGeom>
        </p:spPr>
        <p:txBody>
          <a:bodyPr/>
          <a:lstStyle/>
          <a:p>
            <a:pPr algn="l"/>
            <a:r>
              <a:rPr lang="en-GB" b="1" noProof="0" dirty="0">
                <a:solidFill>
                  <a:srgbClr val="000000"/>
                </a:solidFill>
              </a:rPr>
              <a:t>Key actions</a:t>
            </a:r>
          </a:p>
        </p:txBody>
      </p:sp>
      <p:sp>
        <p:nvSpPr>
          <p:cNvPr id="122" name="Body"/>
          <p:cNvSpPr txBox="1">
            <a:spLocks noGrp="1"/>
          </p:cNvSpPr>
          <p:nvPr>
            <p:ph type="body" sz="half" idx="1"/>
          </p:nvPr>
        </p:nvSpPr>
        <p:spPr>
          <a:xfrm>
            <a:off x="603092" y="1499480"/>
            <a:ext cx="5354364" cy="4831360"/>
          </a:xfrm>
          <a:prstGeom prst="rect">
            <a:avLst/>
          </a:prstGeom>
        </p:spPr>
        <p:txBody>
          <a:bodyPr>
            <a:noAutofit/>
          </a:bodyPr>
          <a:lstStyle/>
          <a:p>
            <a:pPr algn="l"/>
            <a:r>
              <a:rPr lang="en-GB" sz="4000" b="1" noProof="0" dirty="0"/>
              <a:t>Key actions </a:t>
            </a:r>
            <a:r>
              <a:rPr lang="en-GB" sz="4000" noProof="0" dirty="0"/>
              <a:t>outline practical steps to attain the Minimum Standard. These are suggestions and may not be applicable in all contexts. Users should select those most relevant to the situation.</a:t>
            </a:r>
          </a:p>
        </p:txBody>
      </p:sp>
      <p:pic>
        <p:nvPicPr>
          <p:cNvPr id="3" name="Picture 2">
            <a:extLst>
              <a:ext uri="{FF2B5EF4-FFF2-40B4-BE49-F238E27FC236}">
                <a16:creationId xmlns:a16="http://schemas.microsoft.com/office/drawing/2014/main" id="{DEA58E48-5FA7-4862-B582-C9C4480D0DB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91972" y="1269206"/>
            <a:ext cx="10822782" cy="7215188"/>
          </a:xfrm>
          <a:prstGeom prst="rect">
            <a:avLst/>
          </a:prstGeom>
        </p:spPr>
      </p:pic>
      <p:sp>
        <p:nvSpPr>
          <p:cNvPr id="4" name="TextBox 3">
            <a:extLst>
              <a:ext uri="{FF2B5EF4-FFF2-40B4-BE49-F238E27FC236}">
                <a16:creationId xmlns:a16="http://schemas.microsoft.com/office/drawing/2014/main" id="{21A02CE5-A071-4ACF-9E56-4324AAC26A20}"/>
              </a:ext>
            </a:extLst>
          </p:cNvPr>
          <p:cNvSpPr txBox="1"/>
          <p:nvPr/>
        </p:nvSpPr>
        <p:spPr>
          <a:xfrm>
            <a:off x="13198764" y="8566073"/>
            <a:ext cx="390491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297"/>
                </a:solidFill>
                <a:effectLst/>
                <a:uLnTx/>
                <a:uFillTx/>
                <a:latin typeface="Open Sans Regular"/>
                <a:sym typeface="Open Sans Regular"/>
              </a:rPr>
              <a:t>Haiti, 2016. Lutheran World Services</a:t>
            </a:r>
          </a:p>
        </p:txBody>
      </p:sp>
      <p:sp>
        <p:nvSpPr>
          <p:cNvPr id="7" name="Slide Number">
            <a:extLst>
              <a:ext uri="{FF2B5EF4-FFF2-40B4-BE49-F238E27FC236}">
                <a16:creationId xmlns:a16="http://schemas.microsoft.com/office/drawing/2014/main" id="{275780E0-E757-49D4-BD4B-EE17B3F72BC2}"/>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23</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4019970634"/>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54563" y="105412"/>
            <a:ext cx="10464800" cy="1130300"/>
          </a:xfrm>
          <a:prstGeom prst="rect">
            <a:avLst/>
          </a:prstGeom>
        </p:spPr>
        <p:txBody>
          <a:bodyPr/>
          <a:lstStyle/>
          <a:p>
            <a:pPr algn="l"/>
            <a:r>
              <a:rPr lang="en-GB" b="1" noProof="0" dirty="0">
                <a:solidFill>
                  <a:srgbClr val="000000"/>
                </a:solidFill>
              </a:rPr>
              <a:t>Key indicators</a:t>
            </a:r>
          </a:p>
        </p:txBody>
      </p:sp>
      <p:sp>
        <p:nvSpPr>
          <p:cNvPr id="122" name="Body"/>
          <p:cNvSpPr txBox="1">
            <a:spLocks noGrp="1"/>
          </p:cNvSpPr>
          <p:nvPr>
            <p:ph type="body" sz="half" idx="1"/>
          </p:nvPr>
        </p:nvSpPr>
        <p:spPr>
          <a:xfrm>
            <a:off x="542131" y="1423280"/>
            <a:ext cx="6193949" cy="6209553"/>
          </a:xfrm>
          <a:prstGeom prst="rect">
            <a:avLst/>
          </a:prstGeom>
        </p:spPr>
        <p:txBody>
          <a:bodyPr>
            <a:noAutofit/>
          </a:bodyPr>
          <a:lstStyle/>
          <a:p>
            <a:pPr algn="l"/>
            <a:r>
              <a:rPr lang="en-GB" sz="4000" b="1" noProof="0" dirty="0"/>
              <a:t>Key indicators </a:t>
            </a:r>
            <a:r>
              <a:rPr lang="en-GB" sz="4000" noProof="0" dirty="0"/>
              <a:t>serve as signals to indicate whether the standard they support is being attained.</a:t>
            </a:r>
          </a:p>
          <a:p>
            <a:pPr algn="l"/>
            <a:r>
              <a:rPr lang="en-GB" sz="4000" b="1" noProof="0" dirty="0"/>
              <a:t>Specific numbers (targets) are only included where there is sectoral consensus or scientific evidence.</a:t>
            </a:r>
          </a:p>
        </p:txBody>
      </p:sp>
      <p:sp>
        <p:nvSpPr>
          <p:cNvPr id="3" name="TextBox 2">
            <a:extLst>
              <a:ext uri="{FF2B5EF4-FFF2-40B4-BE49-F238E27FC236}">
                <a16:creationId xmlns:a16="http://schemas.microsoft.com/office/drawing/2014/main" id="{91F4AE3C-C28B-42C6-A4A9-A7E4B0F008A4}"/>
              </a:ext>
            </a:extLst>
          </p:cNvPr>
          <p:cNvSpPr txBox="1"/>
          <p:nvPr/>
        </p:nvSpPr>
        <p:spPr>
          <a:xfrm>
            <a:off x="14632094" y="8502499"/>
            <a:ext cx="2362826"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297"/>
                </a:solidFill>
                <a:effectLst/>
                <a:uLnTx/>
                <a:uFillTx/>
                <a:latin typeface="Open Sans Regular"/>
                <a:sym typeface="Open Sans Regular"/>
              </a:rPr>
              <a:t>IFRC/Alison </a:t>
            </a:r>
            <a:r>
              <a:rPr kumimoji="0" lang="en-US" sz="2000" b="0" i="0" u="none" strike="noStrike" kern="0" cap="none" spc="0" normalizeH="0" baseline="0" noProof="0" dirty="0" err="1">
                <a:ln>
                  <a:noFill/>
                </a:ln>
                <a:solidFill>
                  <a:srgbClr val="00B297"/>
                </a:solidFill>
                <a:effectLst/>
                <a:uLnTx/>
                <a:uFillTx/>
                <a:latin typeface="Open Sans Regular"/>
                <a:sym typeface="Open Sans Regular"/>
              </a:rPr>
              <a:t>Freebairn</a:t>
            </a:r>
            <a:endParaRPr kumimoji="0" lang="en-US" sz="2000" b="0" i="0" u="none" strike="noStrike" kern="0" cap="none" spc="0" normalizeH="0" baseline="0" noProof="0" dirty="0">
              <a:ln>
                <a:noFill/>
              </a:ln>
              <a:solidFill>
                <a:srgbClr val="00B297"/>
              </a:solidFill>
              <a:effectLst/>
              <a:uLnTx/>
              <a:uFillTx/>
              <a:latin typeface="Open Sans Regular"/>
              <a:sym typeface="Open Sans Regular"/>
            </a:endParaRPr>
          </a:p>
        </p:txBody>
      </p:sp>
      <p:pic>
        <p:nvPicPr>
          <p:cNvPr id="5" name="Picture 4">
            <a:extLst>
              <a:ext uri="{FF2B5EF4-FFF2-40B4-BE49-F238E27FC236}">
                <a16:creationId xmlns:a16="http://schemas.microsoft.com/office/drawing/2014/main" id="{CE4F0CF9-CF8B-40CB-9AB3-F88B4B263A6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
          <a:stretch/>
        </p:blipFill>
        <p:spPr>
          <a:xfrm>
            <a:off x="7032262" y="1327150"/>
            <a:ext cx="9985902" cy="7099300"/>
          </a:xfrm>
          <a:prstGeom prst="rect">
            <a:avLst/>
          </a:prstGeom>
        </p:spPr>
      </p:pic>
      <p:sp>
        <p:nvSpPr>
          <p:cNvPr id="7" name="Slide Number">
            <a:extLst>
              <a:ext uri="{FF2B5EF4-FFF2-40B4-BE49-F238E27FC236}">
                <a16:creationId xmlns:a16="http://schemas.microsoft.com/office/drawing/2014/main" id="{0EE811C1-B177-4B9D-BDC2-BBBD05192926}"/>
              </a:ext>
            </a:extLst>
          </p:cNvPr>
          <p:cNvSpPr txBox="1">
            <a:spLocks/>
          </p:cNvSpPr>
          <p:nvPr/>
        </p:nvSpPr>
        <p:spPr>
          <a:xfrm>
            <a:off x="2789689" y="9121972"/>
            <a:ext cx="294953"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lang="en-US" sz="1400" b="0" i="0" u="none" strike="noStrike" kern="0" cap="none" spc="0" normalizeH="0" baseline="0" noProof="0" smtClean="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24</a:t>
            </a:fld>
            <a:endParaRPr kumimoji="0" lang="en-US"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788899268"/>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75713" y="114508"/>
            <a:ext cx="13953493" cy="1130300"/>
          </a:xfrm>
          <a:prstGeom prst="rect">
            <a:avLst/>
          </a:prstGeom>
        </p:spPr>
        <p:txBody>
          <a:bodyPr/>
          <a:lstStyle/>
          <a:p>
            <a:pPr algn="l"/>
            <a:r>
              <a:rPr lang="en-GB" b="1" noProof="0" dirty="0">
                <a:solidFill>
                  <a:srgbClr val="000000"/>
                </a:solidFill>
              </a:rPr>
              <a:t>Guidance notes </a:t>
            </a:r>
            <a:endParaRPr lang="en-GB" noProof="0" dirty="0">
              <a:solidFill>
                <a:srgbClr val="000000"/>
              </a:solidFill>
            </a:endParaRPr>
          </a:p>
        </p:txBody>
      </p:sp>
      <p:sp>
        <p:nvSpPr>
          <p:cNvPr id="122" name="Body"/>
          <p:cNvSpPr txBox="1">
            <a:spLocks noGrp="1"/>
          </p:cNvSpPr>
          <p:nvPr>
            <p:ph type="body" sz="half" idx="1"/>
          </p:nvPr>
        </p:nvSpPr>
        <p:spPr>
          <a:xfrm>
            <a:off x="657066" y="1619943"/>
            <a:ext cx="6521948" cy="7507659"/>
          </a:xfrm>
          <a:prstGeom prst="rect">
            <a:avLst/>
          </a:prstGeom>
        </p:spPr>
        <p:txBody>
          <a:bodyPr>
            <a:normAutofit/>
          </a:bodyPr>
          <a:lstStyle/>
          <a:p>
            <a:pPr algn="l"/>
            <a:r>
              <a:rPr lang="en-GB" sz="4000" b="1" noProof="0" dirty="0"/>
              <a:t>Guidance notes </a:t>
            </a:r>
            <a:r>
              <a:rPr lang="en-GB" sz="4000" noProof="0" dirty="0"/>
              <a:t>provide additional information to support the key actions, with cross-references to the Protection Principles, the Core Humanitarian Standard, other standards in the Handbook and other standards of the Humanitarian Standards Partnership.</a:t>
            </a:r>
          </a:p>
        </p:txBody>
      </p:sp>
      <p:pic>
        <p:nvPicPr>
          <p:cNvPr id="6" name="Picture 5">
            <a:extLst>
              <a:ext uri="{FF2B5EF4-FFF2-40B4-BE49-F238E27FC236}">
                <a16:creationId xmlns:a16="http://schemas.microsoft.com/office/drawing/2014/main" id="{7C83268A-0CD0-41CE-B6BA-C04B343CE43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30132" y="1297661"/>
            <a:ext cx="9544370" cy="7158278"/>
          </a:xfrm>
          <a:prstGeom prst="rect">
            <a:avLst/>
          </a:prstGeom>
        </p:spPr>
      </p:pic>
      <p:sp>
        <p:nvSpPr>
          <p:cNvPr id="10" name="TextBox 9">
            <a:extLst>
              <a:ext uri="{FF2B5EF4-FFF2-40B4-BE49-F238E27FC236}">
                <a16:creationId xmlns:a16="http://schemas.microsoft.com/office/drawing/2014/main" id="{F47AB92D-0637-4EE3-A541-64307F6C4502}"/>
              </a:ext>
            </a:extLst>
          </p:cNvPr>
          <p:cNvSpPr txBox="1"/>
          <p:nvPr/>
        </p:nvSpPr>
        <p:spPr>
          <a:xfrm>
            <a:off x="12766576" y="8557068"/>
            <a:ext cx="433932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297"/>
                </a:solidFill>
                <a:effectLst/>
                <a:uLnTx/>
                <a:uFillTx/>
                <a:latin typeface="Open Sans Regular"/>
                <a:sym typeface="Open Sans Regular"/>
              </a:rPr>
              <a:t>Kenya, 2017. Lutheran World Federation</a:t>
            </a:r>
          </a:p>
        </p:txBody>
      </p:sp>
      <p:sp>
        <p:nvSpPr>
          <p:cNvPr id="7" name="Slide Number">
            <a:extLst>
              <a:ext uri="{FF2B5EF4-FFF2-40B4-BE49-F238E27FC236}">
                <a16:creationId xmlns:a16="http://schemas.microsoft.com/office/drawing/2014/main" id="{9D33BBB5-3F92-4DC5-9B70-BB1B01383F5E}"/>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25</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2683049755"/>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113" y="105132"/>
            <a:ext cx="10464800" cy="1130300"/>
          </a:xfrm>
          <a:prstGeom prst="rect">
            <a:avLst/>
          </a:prstGeom>
        </p:spPr>
        <p:txBody>
          <a:bodyPr>
            <a:normAutofit/>
          </a:bodyPr>
          <a:lstStyle/>
          <a:p>
            <a:pPr algn="l"/>
            <a:r>
              <a:rPr lang="en-GB" noProof="0" dirty="0">
                <a:solidFill>
                  <a:srgbClr val="000000"/>
                </a:solidFill>
              </a:rPr>
              <a:t>Using the </a:t>
            </a:r>
            <a:r>
              <a:rPr lang="en-GB" b="1" noProof="0" dirty="0">
                <a:solidFill>
                  <a:srgbClr val="000000"/>
                </a:solidFill>
              </a:rPr>
              <a:t>indicators</a:t>
            </a:r>
            <a:endParaRPr lang="en-GB" noProof="0" dirty="0">
              <a:solidFill>
                <a:srgbClr val="000000"/>
              </a:solidFill>
            </a:endParaRPr>
          </a:p>
        </p:txBody>
      </p:sp>
      <p:sp>
        <p:nvSpPr>
          <p:cNvPr id="122" name="Body"/>
          <p:cNvSpPr txBox="1">
            <a:spLocks noGrp="1"/>
          </p:cNvSpPr>
          <p:nvPr>
            <p:ph type="body" sz="half" idx="1"/>
          </p:nvPr>
        </p:nvSpPr>
        <p:spPr>
          <a:xfrm>
            <a:off x="740251" y="1619943"/>
            <a:ext cx="7239967" cy="3533947"/>
          </a:xfrm>
          <a:prstGeom prst="rect">
            <a:avLst/>
          </a:prstGeom>
        </p:spPr>
        <p:txBody>
          <a:bodyPr>
            <a:noAutofit/>
          </a:bodyPr>
          <a:lstStyle/>
          <a:p>
            <a:pPr algn="l"/>
            <a:r>
              <a:rPr lang="en-GB" sz="4000" noProof="0" dirty="0"/>
              <a:t>The Sphere key indicators are a way to measure whether a standard is being achieved; </a:t>
            </a:r>
            <a:r>
              <a:rPr lang="en-GB" sz="4000" b="1" noProof="0" dirty="0"/>
              <a:t>they should not be confused with the standard itself. </a:t>
            </a:r>
            <a:r>
              <a:rPr lang="en-GB" sz="4000" noProof="0" dirty="0"/>
              <a:t>The standard is universal, but the key indicators, like the key actions, should be considered in light of both the context and phase of the response. </a:t>
            </a:r>
          </a:p>
        </p:txBody>
      </p:sp>
      <p:sp>
        <p:nvSpPr>
          <p:cNvPr id="5" name="TextBox 4">
            <a:extLst>
              <a:ext uri="{FF2B5EF4-FFF2-40B4-BE49-F238E27FC236}">
                <a16:creationId xmlns:a16="http://schemas.microsoft.com/office/drawing/2014/main" id="{98F6A66A-9148-4DF3-922A-73DFB5B9D16B}"/>
              </a:ext>
            </a:extLst>
          </p:cNvPr>
          <p:cNvSpPr txBox="1"/>
          <p:nvPr/>
        </p:nvSpPr>
        <p:spPr>
          <a:xfrm>
            <a:off x="12684582" y="8419652"/>
            <a:ext cx="426238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B297"/>
                </a:solidFill>
                <a:effectLst/>
                <a:uLnTx/>
                <a:uFillTx/>
                <a:latin typeface="Open Sans Regular"/>
                <a:sym typeface="Open Sans Regular"/>
              </a:rPr>
              <a:t>Bangladesh. </a:t>
            </a:r>
            <a:r>
              <a:rPr kumimoji="0" lang="en-US" sz="2000" b="0" i="0" u="none" strike="noStrike" kern="0" cap="none" spc="0" normalizeH="0" baseline="0" noProof="0" dirty="0">
                <a:ln>
                  <a:noFill/>
                </a:ln>
                <a:solidFill>
                  <a:srgbClr val="00B297"/>
                </a:solidFill>
                <a:effectLst/>
                <a:uLnTx/>
                <a:uFillTx/>
                <a:latin typeface="Open Sans Regular"/>
                <a:sym typeface="Open Sans Regular"/>
              </a:rPr>
              <a:t>Lutheran World Federation</a:t>
            </a:r>
          </a:p>
        </p:txBody>
      </p:sp>
      <p:pic>
        <p:nvPicPr>
          <p:cNvPr id="6" name="Picture 5">
            <a:extLst>
              <a:ext uri="{FF2B5EF4-FFF2-40B4-BE49-F238E27FC236}">
                <a16:creationId xmlns:a16="http://schemas.microsoft.com/office/drawing/2014/main" id="{9FB2AE46-654C-4AD3-9A0E-8499E355D0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95855" y="1467016"/>
            <a:ext cx="8617527" cy="6819568"/>
          </a:xfrm>
          <a:prstGeom prst="rect">
            <a:avLst/>
          </a:prstGeom>
        </p:spPr>
      </p:pic>
      <p:sp>
        <p:nvSpPr>
          <p:cNvPr id="7" name="Slide Number">
            <a:extLst>
              <a:ext uri="{FF2B5EF4-FFF2-40B4-BE49-F238E27FC236}">
                <a16:creationId xmlns:a16="http://schemas.microsoft.com/office/drawing/2014/main" id="{133BB869-DC4C-44E1-87AD-0EAB6352BE06}"/>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26</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3812398366"/>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2699" y="113683"/>
            <a:ext cx="10464800" cy="1130300"/>
          </a:xfrm>
          <a:prstGeom prst="rect">
            <a:avLst/>
          </a:prstGeom>
        </p:spPr>
        <p:txBody>
          <a:bodyPr>
            <a:normAutofit/>
          </a:bodyPr>
          <a:lstStyle/>
          <a:p>
            <a:pPr algn="l"/>
            <a:r>
              <a:rPr lang="en-GB" noProof="0" dirty="0">
                <a:solidFill>
                  <a:srgbClr val="000000"/>
                </a:solidFill>
              </a:rPr>
              <a:t>Three types of </a:t>
            </a:r>
            <a:r>
              <a:rPr lang="en-GB" b="1" noProof="0" dirty="0">
                <a:solidFill>
                  <a:srgbClr val="000000"/>
                </a:solidFill>
              </a:rPr>
              <a:t>indicators</a:t>
            </a:r>
            <a:endParaRPr lang="en-GB" noProof="0" dirty="0">
              <a:solidFill>
                <a:srgbClr val="000000"/>
              </a:solidFill>
            </a:endParaRPr>
          </a:p>
        </p:txBody>
      </p:sp>
      <p:grpSp>
        <p:nvGrpSpPr>
          <p:cNvPr id="4" name="Group 3">
            <a:extLst>
              <a:ext uri="{FF2B5EF4-FFF2-40B4-BE49-F238E27FC236}">
                <a16:creationId xmlns:a16="http://schemas.microsoft.com/office/drawing/2014/main" id="{9086113E-E9E4-4A64-997F-03DE7214C5F0}"/>
              </a:ext>
            </a:extLst>
          </p:cNvPr>
          <p:cNvGrpSpPr/>
          <p:nvPr/>
        </p:nvGrpSpPr>
        <p:grpSpPr>
          <a:xfrm>
            <a:off x="868680" y="1619944"/>
            <a:ext cx="4890804" cy="6624896"/>
            <a:chOff x="868680" y="1619944"/>
            <a:chExt cx="4890804" cy="6624896"/>
          </a:xfrm>
        </p:grpSpPr>
        <p:grpSp>
          <p:nvGrpSpPr>
            <p:cNvPr id="5" name="Group 4">
              <a:extLst>
                <a:ext uri="{FF2B5EF4-FFF2-40B4-BE49-F238E27FC236}">
                  <a16:creationId xmlns:a16="http://schemas.microsoft.com/office/drawing/2014/main" id="{DC0F5BE2-0388-45D4-B8F6-8930B627D3F2}"/>
                </a:ext>
              </a:extLst>
            </p:cNvPr>
            <p:cNvGrpSpPr/>
            <p:nvPr/>
          </p:nvGrpSpPr>
          <p:grpSpPr>
            <a:xfrm>
              <a:off x="1361818" y="1828602"/>
              <a:ext cx="4003898" cy="6099274"/>
              <a:chOff x="1361818" y="1828602"/>
              <a:chExt cx="4003898" cy="6099274"/>
            </a:xfrm>
          </p:grpSpPr>
          <p:sp>
            <p:nvSpPr>
              <p:cNvPr id="3" name="TextBox 2">
                <a:extLst>
                  <a:ext uri="{FF2B5EF4-FFF2-40B4-BE49-F238E27FC236}">
                    <a16:creationId xmlns:a16="http://schemas.microsoft.com/office/drawing/2014/main" id="{0C875281-FB71-45F3-9CA2-AD972A0D1846}"/>
                  </a:ext>
                </a:extLst>
              </p:cNvPr>
              <p:cNvSpPr txBox="1"/>
              <p:nvPr/>
            </p:nvSpPr>
            <p:spPr>
              <a:xfrm>
                <a:off x="1504436" y="1828602"/>
                <a:ext cx="3589760"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Process indicators</a:t>
                </a:r>
              </a:p>
            </p:txBody>
          </p:sp>
          <p:pic>
            <p:nvPicPr>
              <p:cNvPr id="1026" name="Picture 2" descr="Image result for checkmark clipart">
                <a:extLst>
                  <a:ext uri="{FF2B5EF4-FFF2-40B4-BE49-F238E27FC236}">
                    <a16:creationId xmlns:a16="http://schemas.microsoft.com/office/drawing/2014/main" id="{F0C7234E-2126-4967-95A6-5497FF2B81B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685307" y="3653412"/>
                <a:ext cx="3257550" cy="13336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788F7D6-DD80-4000-8471-2019B0E3CC56}"/>
                  </a:ext>
                </a:extLst>
              </p:cNvPr>
              <p:cNvSpPr txBox="1"/>
              <p:nvPr/>
            </p:nvSpPr>
            <p:spPr>
              <a:xfrm>
                <a:off x="1361818" y="5363071"/>
                <a:ext cx="4003898"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sym typeface="Open Sans Regular"/>
                  </a:rPr>
                  <a:t>Provide observable criteria to be met (yes or no)</a:t>
                </a:r>
                <a:endPar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endParaRPr>
              </a:p>
            </p:txBody>
          </p:sp>
        </p:grpSp>
        <p:sp>
          <p:nvSpPr>
            <p:cNvPr id="10" name="Rectangle: Rounded Corners 9">
              <a:extLst>
                <a:ext uri="{FF2B5EF4-FFF2-40B4-BE49-F238E27FC236}">
                  <a16:creationId xmlns:a16="http://schemas.microsoft.com/office/drawing/2014/main" id="{DBBF1D76-3B0A-454B-BC59-2A5E02544FFC}"/>
                </a:ext>
              </a:extLst>
            </p:cNvPr>
            <p:cNvSpPr/>
            <p:nvPr/>
          </p:nvSpPr>
          <p:spPr>
            <a:xfrm>
              <a:off x="868680" y="1619944"/>
              <a:ext cx="4890804" cy="6624896"/>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5A5A5"/>
                </a:solidFill>
                <a:effectLst/>
                <a:uLnTx/>
                <a:uFillTx/>
                <a:latin typeface="Open Sans Regular"/>
                <a:ea typeface="Open Sans Regular"/>
                <a:cs typeface="Open Sans Regular"/>
                <a:sym typeface="Open Sans Regular"/>
              </a:endParaRPr>
            </a:p>
          </p:txBody>
        </p:sp>
      </p:grpSp>
      <p:grpSp>
        <p:nvGrpSpPr>
          <p:cNvPr id="2" name="Group 1">
            <a:extLst>
              <a:ext uri="{FF2B5EF4-FFF2-40B4-BE49-F238E27FC236}">
                <a16:creationId xmlns:a16="http://schemas.microsoft.com/office/drawing/2014/main" id="{4E0F38AB-92AD-45AB-B2A6-F385361F3DDD}"/>
              </a:ext>
            </a:extLst>
          </p:cNvPr>
          <p:cNvGrpSpPr/>
          <p:nvPr/>
        </p:nvGrpSpPr>
        <p:grpSpPr>
          <a:xfrm>
            <a:off x="6109388" y="1619944"/>
            <a:ext cx="4890804" cy="6624896"/>
            <a:chOff x="6109388" y="1619944"/>
            <a:chExt cx="4890804" cy="6624896"/>
          </a:xfrm>
        </p:grpSpPr>
        <p:grpSp>
          <p:nvGrpSpPr>
            <p:cNvPr id="6" name="Group 5">
              <a:extLst>
                <a:ext uri="{FF2B5EF4-FFF2-40B4-BE49-F238E27FC236}">
                  <a16:creationId xmlns:a16="http://schemas.microsoft.com/office/drawing/2014/main" id="{2A568F09-D313-440C-832D-5E568D159F52}"/>
                </a:ext>
              </a:extLst>
            </p:cNvPr>
            <p:cNvGrpSpPr/>
            <p:nvPr/>
          </p:nvGrpSpPr>
          <p:grpSpPr>
            <a:xfrm>
              <a:off x="6666760" y="2050236"/>
              <a:ext cx="3589760" cy="5823924"/>
              <a:chOff x="6529600" y="2050236"/>
              <a:chExt cx="3589760" cy="5823924"/>
            </a:xfrm>
          </p:grpSpPr>
          <p:sp>
            <p:nvSpPr>
              <p:cNvPr id="7" name="TextBox 6">
                <a:extLst>
                  <a:ext uri="{FF2B5EF4-FFF2-40B4-BE49-F238E27FC236}">
                    <a16:creationId xmlns:a16="http://schemas.microsoft.com/office/drawing/2014/main" id="{1C4514C0-1A74-4086-A1CF-9DA34D1469F2}"/>
                  </a:ext>
                </a:extLst>
              </p:cNvPr>
              <p:cNvSpPr txBox="1"/>
              <p:nvPr/>
            </p:nvSpPr>
            <p:spPr>
              <a:xfrm>
                <a:off x="6529600" y="2050236"/>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Progress indicators</a:t>
                </a:r>
              </a:p>
              <a:p>
                <a:pPr marL="0" marR="0" lvl="0" indent="0" algn="ctr" defTabSz="584200" rtl="0" eaLnBrk="1" fontAlgn="auto" latinLnBrk="0" hangingPunct="0">
                  <a:lnSpc>
                    <a:spcPct val="100000"/>
                  </a:lnSpc>
                  <a:spcBef>
                    <a:spcPts val="1600"/>
                  </a:spcBef>
                  <a:spcAft>
                    <a:spcPts val="0"/>
                  </a:spcAft>
                  <a:buClrTx/>
                  <a:buSzTx/>
                  <a:buFontTx/>
                  <a:buNone/>
                  <a:tabLst/>
                  <a:defRPr/>
                </a:pPr>
                <a:r>
                  <a:rPr kumimoji="0" lang="en-US" sz="96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a:t>
                </a:r>
              </a:p>
            </p:txBody>
          </p:sp>
          <p:sp>
            <p:nvSpPr>
              <p:cNvPr id="12" name="TextBox 11">
                <a:extLst>
                  <a:ext uri="{FF2B5EF4-FFF2-40B4-BE49-F238E27FC236}">
                    <a16:creationId xmlns:a16="http://schemas.microsoft.com/office/drawing/2014/main" id="{D3379F8C-368F-4584-97AB-95E05C703CD5}"/>
                  </a:ext>
                </a:extLst>
              </p:cNvPr>
              <p:cNvSpPr txBox="1"/>
              <p:nvPr/>
            </p:nvSpPr>
            <p:spPr>
              <a:xfrm>
                <a:off x="6529600" y="5309355"/>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Provide units or scales, but without benchmarks</a:t>
                </a:r>
              </a:p>
            </p:txBody>
          </p:sp>
        </p:grpSp>
        <p:sp>
          <p:nvSpPr>
            <p:cNvPr id="18" name="Rectangle: Rounded Corners 17">
              <a:extLst>
                <a:ext uri="{FF2B5EF4-FFF2-40B4-BE49-F238E27FC236}">
                  <a16:creationId xmlns:a16="http://schemas.microsoft.com/office/drawing/2014/main" id="{C540959A-30F4-41AE-8F06-490AA87535B7}"/>
                </a:ext>
              </a:extLst>
            </p:cNvPr>
            <p:cNvSpPr/>
            <p:nvPr/>
          </p:nvSpPr>
          <p:spPr>
            <a:xfrm>
              <a:off x="6109388" y="1619944"/>
              <a:ext cx="4890804" cy="6624896"/>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5A5A5"/>
                </a:solidFill>
                <a:effectLst/>
                <a:uLnTx/>
                <a:uFillTx/>
                <a:latin typeface="Open Sans Regular"/>
                <a:ea typeface="Open Sans Regular"/>
                <a:cs typeface="Open Sans Regular"/>
                <a:sym typeface="Open Sans Regular"/>
              </a:endParaRPr>
            </a:p>
          </p:txBody>
        </p:sp>
      </p:grpSp>
      <p:grpSp>
        <p:nvGrpSpPr>
          <p:cNvPr id="16" name="Group 15">
            <a:extLst>
              <a:ext uri="{FF2B5EF4-FFF2-40B4-BE49-F238E27FC236}">
                <a16:creationId xmlns:a16="http://schemas.microsoft.com/office/drawing/2014/main" id="{BEBB8021-94DE-411D-B5DD-76E2B719DF00}"/>
              </a:ext>
            </a:extLst>
          </p:cNvPr>
          <p:cNvGrpSpPr/>
          <p:nvPr/>
        </p:nvGrpSpPr>
        <p:grpSpPr>
          <a:xfrm>
            <a:off x="11350095" y="1619944"/>
            <a:ext cx="4628349" cy="6624896"/>
            <a:chOff x="11350095" y="1619944"/>
            <a:chExt cx="4628349" cy="6624896"/>
          </a:xfrm>
        </p:grpSpPr>
        <p:grpSp>
          <p:nvGrpSpPr>
            <p:cNvPr id="15" name="Group 14">
              <a:extLst>
                <a:ext uri="{FF2B5EF4-FFF2-40B4-BE49-F238E27FC236}">
                  <a16:creationId xmlns:a16="http://schemas.microsoft.com/office/drawing/2014/main" id="{F80393EA-AC1A-4A1F-816D-827CC730D04A}"/>
                </a:ext>
              </a:extLst>
            </p:cNvPr>
            <p:cNvGrpSpPr/>
            <p:nvPr/>
          </p:nvGrpSpPr>
          <p:grpSpPr>
            <a:xfrm>
              <a:off x="11951355" y="1986320"/>
              <a:ext cx="3589760" cy="5909698"/>
              <a:chOff x="11951355" y="1986320"/>
              <a:chExt cx="3589760" cy="5909698"/>
            </a:xfrm>
          </p:grpSpPr>
          <p:sp>
            <p:nvSpPr>
              <p:cNvPr id="8" name="TextBox 7">
                <a:extLst>
                  <a:ext uri="{FF2B5EF4-FFF2-40B4-BE49-F238E27FC236}">
                    <a16:creationId xmlns:a16="http://schemas.microsoft.com/office/drawing/2014/main" id="{637564AB-BF75-4504-A9FA-08F5E25F04E2}"/>
                  </a:ext>
                </a:extLst>
              </p:cNvPr>
              <p:cNvSpPr txBox="1"/>
              <p:nvPr/>
            </p:nvSpPr>
            <p:spPr>
              <a:xfrm>
                <a:off x="11951355" y="1986320"/>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sym typeface="Open Sans Regular"/>
                  </a:rPr>
                  <a:t>Target</a:t>
                </a: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 indicators</a:t>
                </a:r>
              </a:p>
              <a:p>
                <a:pPr marL="0" marR="0" lvl="0" indent="0" algn="ctr" defTabSz="584200" rtl="0" eaLnBrk="1" fontAlgn="auto" latinLnBrk="0" hangingPunct="0">
                  <a:lnSpc>
                    <a:spcPct val="100000"/>
                  </a:lnSpc>
                  <a:spcBef>
                    <a:spcPts val="1600"/>
                  </a:spcBef>
                  <a:spcAft>
                    <a:spcPts val="0"/>
                  </a:spcAft>
                  <a:buClrTx/>
                  <a:buSzTx/>
                  <a:buFontTx/>
                  <a:buNone/>
                  <a:tabLst/>
                  <a:defRPr/>
                </a:pPr>
                <a:r>
                  <a:rPr kumimoji="0" lang="en-US" sz="9600" b="1" i="0" u="none" strike="noStrike" kern="0" cap="none" spc="0" normalizeH="0" baseline="0" noProof="0" dirty="0">
                    <a:ln>
                      <a:noFill/>
                    </a:ln>
                    <a:solidFill>
                      <a:srgbClr val="FF0000"/>
                    </a:solidFill>
                    <a:effectLst/>
                    <a:uLnTx/>
                    <a:uFillTx/>
                    <a:latin typeface="Open Sans Regular"/>
                    <a:ea typeface="Open Sans Regular"/>
                    <a:cs typeface="Open Sans Regular"/>
                    <a:sym typeface="Open Sans Regular"/>
                  </a:rPr>
                  <a:t>#</a:t>
                </a:r>
              </a:p>
            </p:txBody>
          </p:sp>
          <p:sp>
            <p:nvSpPr>
              <p:cNvPr id="13" name="TextBox 12">
                <a:extLst>
                  <a:ext uri="{FF2B5EF4-FFF2-40B4-BE49-F238E27FC236}">
                    <a16:creationId xmlns:a16="http://schemas.microsoft.com/office/drawing/2014/main" id="{797BB52D-D31C-4FA8-8A4B-2B9ABE8F73CB}"/>
                  </a:ext>
                </a:extLst>
              </p:cNvPr>
              <p:cNvSpPr txBox="1"/>
              <p:nvPr/>
            </p:nvSpPr>
            <p:spPr>
              <a:xfrm>
                <a:off x="11951355" y="5331213"/>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Provide specific </a:t>
                </a:r>
                <a:r>
                  <a:rPr kumimoji="0" lang="en-US" sz="4000" b="1" i="0" u="none" strike="noStrike" kern="0" cap="none" spc="0" normalizeH="0" baseline="0" noProof="0" dirty="0">
                    <a:ln>
                      <a:noFill/>
                    </a:ln>
                    <a:solidFill>
                      <a:srgbClr val="000000"/>
                    </a:solidFill>
                    <a:effectLst/>
                    <a:uLnTx/>
                    <a:uFillTx/>
                    <a:latin typeface="Open Sans Regular"/>
                    <a:sym typeface="Open Sans Regular"/>
                  </a:rPr>
                  <a:t>measurable benchmarks</a:t>
                </a:r>
                <a:endPar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endParaRPr>
              </a:p>
            </p:txBody>
          </p:sp>
        </p:grpSp>
        <p:sp>
          <p:nvSpPr>
            <p:cNvPr id="19" name="Rectangle: Rounded Corners 18">
              <a:extLst>
                <a:ext uri="{FF2B5EF4-FFF2-40B4-BE49-F238E27FC236}">
                  <a16:creationId xmlns:a16="http://schemas.microsoft.com/office/drawing/2014/main" id="{2C107681-7A09-4BCA-82F3-6542FD07F37D}"/>
                </a:ext>
              </a:extLst>
            </p:cNvPr>
            <p:cNvSpPr/>
            <p:nvPr/>
          </p:nvSpPr>
          <p:spPr>
            <a:xfrm>
              <a:off x="11350095" y="1619944"/>
              <a:ext cx="4628349" cy="6624896"/>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5A5A5"/>
                </a:solidFill>
                <a:effectLst/>
                <a:uLnTx/>
                <a:uFillTx/>
                <a:latin typeface="Open Sans Regular"/>
                <a:ea typeface="Open Sans Regular"/>
                <a:cs typeface="Open Sans Regular"/>
                <a:sym typeface="Open Sans Regular"/>
              </a:endParaRPr>
            </a:p>
          </p:txBody>
        </p:sp>
      </p:grpSp>
      <p:sp>
        <p:nvSpPr>
          <p:cNvPr id="22" name="Rectangle 21">
            <a:extLst>
              <a:ext uri="{FF2B5EF4-FFF2-40B4-BE49-F238E27FC236}">
                <a16:creationId xmlns:a16="http://schemas.microsoft.com/office/drawing/2014/main" id="{B02B3A84-1E5A-4093-88AD-FD22DA3AFFC1}"/>
              </a:ext>
            </a:extLst>
          </p:cNvPr>
          <p:cNvSpPr/>
          <p:nvPr/>
        </p:nvSpPr>
        <p:spPr>
          <a:xfrm>
            <a:off x="12854963" y="8573523"/>
            <a:ext cx="2432076" cy="707886"/>
          </a:xfrm>
          <a:prstGeom prst="rect">
            <a:avLst/>
          </a:prstGeom>
        </p:spPr>
        <p:txBody>
          <a:bodyPr wrap="none">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Open Sans Regular"/>
                <a:sym typeface="Open Sans Regular"/>
              </a:rPr>
              <a:t>See page 7</a:t>
            </a:r>
          </a:p>
        </p:txBody>
      </p:sp>
      <p:sp>
        <p:nvSpPr>
          <p:cNvPr id="21" name="Slide Number">
            <a:extLst>
              <a:ext uri="{FF2B5EF4-FFF2-40B4-BE49-F238E27FC236}">
                <a16:creationId xmlns:a16="http://schemas.microsoft.com/office/drawing/2014/main" id="{71D9CE50-E8B7-4768-9E24-5BE25C929342}"/>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27</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6357492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37" hidden="1">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87260" y="5978714"/>
            <a:ext cx="12201380" cy="196720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75345" hangingPunct="1">
              <a:defRPr/>
            </a:pPr>
            <a:endParaRPr lang="en-US" sz="1920" kern="1200">
              <a:solidFill>
                <a:prstClr val="white"/>
              </a:solidFill>
              <a:latin typeface="Calibri" panose="020F0502020204030204"/>
            </a:endParaRPr>
          </a:p>
        </p:txBody>
      </p:sp>
      <p:cxnSp>
        <p:nvCxnSpPr>
          <p:cNvPr id="70" name="Straight Connector 39" hidden="1">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223596" y="6221948"/>
            <a:ext cx="0" cy="146304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30" name="Title 1" hidden="1">
            <a:extLst>
              <a:ext uri="{FF2B5EF4-FFF2-40B4-BE49-F238E27FC236}">
                <a16:creationId xmlns:a16="http://schemas.microsoft.com/office/drawing/2014/main" id="{E3F7CC2B-0430-4DE6-B948-017C63BABA34}"/>
              </a:ext>
            </a:extLst>
          </p:cNvPr>
          <p:cNvSpPr txBox="1">
            <a:spLocks/>
          </p:cNvSpPr>
          <p:nvPr/>
        </p:nvSpPr>
        <p:spPr>
          <a:xfrm>
            <a:off x="7442757" y="6142763"/>
            <a:ext cx="7050583" cy="1628524"/>
          </a:xfrm>
          <a:prstGeom prst="rect">
            <a:avLst/>
          </a:prstGeom>
        </p:spPr>
        <p:txBody>
          <a:bodyPr vert="horz" lIns="97536" tIns="48768" rIns="97536" bIns="4876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43836" defTabSz="975345">
              <a:spcAft>
                <a:spcPts val="640"/>
              </a:spcAft>
              <a:buFont typeface="Arial" panose="020B0604020202020204" pitchFamily="34" charset="0"/>
              <a:buChar char="•"/>
            </a:pPr>
            <a:r>
              <a:rPr lang="en-US" sz="2347">
                <a:solidFill>
                  <a:prstClr val="white"/>
                </a:solidFill>
                <a:latin typeface="Calibri" panose="020F0502020204030204"/>
              </a:rPr>
              <a:t>What is</a:t>
            </a:r>
          </a:p>
          <a:p>
            <a:pPr indent="-243836" defTabSz="975345">
              <a:spcAft>
                <a:spcPts val="640"/>
              </a:spcAft>
              <a:buFont typeface="Arial" panose="020B0604020202020204" pitchFamily="34" charset="0"/>
              <a:buChar char="•"/>
            </a:pPr>
            <a:r>
              <a:rPr lang="en-US" sz="2347">
                <a:solidFill>
                  <a:prstClr val="white"/>
                </a:solidFill>
                <a:latin typeface="Calibri" panose="020F0502020204030204"/>
              </a:rPr>
              <a:t>happening?</a:t>
            </a:r>
          </a:p>
        </p:txBody>
      </p:sp>
      <p:sp>
        <p:nvSpPr>
          <p:cNvPr id="2" name="Title 1" hidden="1">
            <a:extLst>
              <a:ext uri="{FF2B5EF4-FFF2-40B4-BE49-F238E27FC236}">
                <a16:creationId xmlns:a16="http://schemas.microsoft.com/office/drawing/2014/main" id="{A9FA776D-DF3C-4F3B-9B52-D9C0113853CC}"/>
              </a:ext>
            </a:extLst>
          </p:cNvPr>
          <p:cNvSpPr>
            <a:spLocks noGrp="1"/>
          </p:cNvSpPr>
          <p:nvPr>
            <p:ph type="title"/>
          </p:nvPr>
        </p:nvSpPr>
        <p:spPr>
          <a:xfrm>
            <a:off x="3564916" y="5982586"/>
            <a:ext cx="5105215" cy="1774928"/>
          </a:xfrm>
        </p:spPr>
        <p:txBody>
          <a:bodyPr vert="horz" lIns="97536" tIns="48768" rIns="97536" bIns="48768" rtlCol="0" anchor="t">
            <a:normAutofit/>
          </a:bodyPr>
          <a:lstStyle/>
          <a:p>
            <a:pPr algn="ctr"/>
            <a:r>
              <a:rPr lang="en-US" sz="3413">
                <a:solidFill>
                  <a:schemeClr val="tx1">
                    <a:lumMod val="65000"/>
                    <a:lumOff val="35000"/>
                  </a:schemeClr>
                </a:solidFill>
              </a:rPr>
              <a:t>But do crates meet the needs of all our different users ?</a:t>
            </a:r>
          </a:p>
        </p:txBody>
      </p:sp>
      <p:pic>
        <p:nvPicPr>
          <p:cNvPr id="4" name="Content Placeholder 3" descr="Graphical user interface, text, application&#10;&#10;Description automatically generated">
            <a:extLst>
              <a:ext uri="{FF2B5EF4-FFF2-40B4-BE49-F238E27FC236}">
                <a16:creationId xmlns:a16="http://schemas.microsoft.com/office/drawing/2014/main" id="{BEF3A73A-851B-4054-AA4D-B3AF199222AD}"/>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518408" y="2081205"/>
            <a:ext cx="5930112" cy="1927286"/>
          </a:xfrm>
          <a:prstGeom prst="rect">
            <a:avLst/>
          </a:prstGeom>
        </p:spPr>
      </p:pic>
      <p:pic>
        <p:nvPicPr>
          <p:cNvPr id="7" name="Content Placeholder 6" descr="A picture containing diagram&#10;&#10;Description automatically generated">
            <a:extLst>
              <a:ext uri="{FF2B5EF4-FFF2-40B4-BE49-F238E27FC236}">
                <a16:creationId xmlns:a16="http://schemas.microsoft.com/office/drawing/2014/main" id="{166559FD-2E27-4471-97A7-BDD8DB0ABBA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48752" y="1838950"/>
            <a:ext cx="8523779" cy="6030579"/>
          </a:xfrm>
          <a:prstGeom prst="rect">
            <a:avLst/>
          </a:prstGeom>
        </p:spPr>
      </p:pic>
      <p:sp>
        <p:nvSpPr>
          <p:cNvPr id="39" name="Title 1">
            <a:extLst>
              <a:ext uri="{FF2B5EF4-FFF2-40B4-BE49-F238E27FC236}">
                <a16:creationId xmlns:a16="http://schemas.microsoft.com/office/drawing/2014/main" id="{84CBD5BD-6F36-4987-9253-EB250315E4A3}"/>
              </a:ext>
            </a:extLst>
          </p:cNvPr>
          <p:cNvSpPr txBox="1">
            <a:spLocks/>
          </p:cNvSpPr>
          <p:nvPr/>
        </p:nvSpPr>
        <p:spPr>
          <a:xfrm>
            <a:off x="2387567" y="4398405"/>
            <a:ext cx="4492956" cy="3345358"/>
          </a:xfrm>
          <a:prstGeom prst="rect">
            <a:avLst/>
          </a:prstGeom>
        </p:spPr>
        <p:txBody>
          <a:bodyPr vert="horz" lIns="97536" tIns="48768" rIns="97536" bIns="48768" rtlCol="0" anchor="b">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65754" indent="-365754" defTabSz="975345" fontAlgn="base">
              <a:lnSpc>
                <a:spcPct val="110000"/>
              </a:lnSpc>
              <a:spcBef>
                <a:spcPts val="1280"/>
              </a:spcBef>
              <a:buFont typeface="Arial" panose="020B0604020202020204" pitchFamily="34" charset="0"/>
              <a:buChar char="•"/>
            </a:pPr>
            <a:r>
              <a:rPr lang="en-GB" sz="2133" dirty="0">
                <a:solidFill>
                  <a:srgbClr val="000000"/>
                </a:solidFill>
                <a:latin typeface="Open Sans" panose="020B0606030504020204" pitchFamily="34" charset="0"/>
                <a:ea typeface="Times New Roman" panose="02020603050405020304" pitchFamily="18" charset="0"/>
              </a:rPr>
              <a:t>Is the </a:t>
            </a:r>
            <a:r>
              <a:rPr lang="en-GB" sz="2133" b="1" dirty="0">
                <a:solidFill>
                  <a:srgbClr val="000000"/>
                </a:solidFill>
                <a:latin typeface="Open Sans" panose="020B0606030504020204" pitchFamily="34" charset="0"/>
                <a:ea typeface="Times New Roman" panose="02020603050405020304" pitchFamily="18" charset="0"/>
              </a:rPr>
              <a:t>standard</a:t>
            </a:r>
            <a:r>
              <a:rPr lang="en-GB" sz="2133" dirty="0">
                <a:solidFill>
                  <a:srgbClr val="000000"/>
                </a:solidFill>
                <a:latin typeface="Open Sans" panose="020B0606030504020204" pitchFamily="34" charset="0"/>
                <a:ea typeface="Times New Roman" panose="02020603050405020304" pitchFamily="18" charset="0"/>
              </a:rPr>
              <a:t> being met?</a:t>
            </a:r>
          </a:p>
          <a:p>
            <a:pPr marL="365754" indent="-365754" defTabSz="975345" fontAlgn="base">
              <a:lnSpc>
                <a:spcPct val="110000"/>
              </a:lnSpc>
              <a:spcBef>
                <a:spcPts val="1280"/>
              </a:spcBef>
              <a:buFont typeface="Arial" panose="020B0604020202020204" pitchFamily="34" charset="0"/>
              <a:buChar char="•"/>
            </a:pPr>
            <a:r>
              <a:rPr lang="en-GB" sz="2133" dirty="0">
                <a:solidFill>
                  <a:srgbClr val="000000"/>
                </a:solidFill>
                <a:latin typeface="Open Sans" panose="020B0606030504020204" pitchFamily="34" charset="0"/>
                <a:ea typeface="Times New Roman" panose="02020603050405020304" pitchFamily="18" charset="0"/>
              </a:rPr>
              <a:t>What is the </a:t>
            </a:r>
            <a:r>
              <a:rPr lang="en-GB" sz="2133" b="1" dirty="0">
                <a:solidFill>
                  <a:srgbClr val="000000"/>
                </a:solidFill>
                <a:latin typeface="Open Sans" panose="020B0606030504020204" pitchFamily="34" charset="0"/>
                <a:ea typeface="Times New Roman" panose="02020603050405020304" pitchFamily="18" charset="0"/>
              </a:rPr>
              <a:t>indicator</a:t>
            </a:r>
            <a:r>
              <a:rPr lang="en-GB" sz="2133" dirty="0">
                <a:solidFill>
                  <a:srgbClr val="000000"/>
                </a:solidFill>
                <a:latin typeface="Open Sans" panose="020B0606030504020204" pitchFamily="34" charset="0"/>
                <a:ea typeface="Times New Roman" panose="02020603050405020304" pitchFamily="18" charset="0"/>
              </a:rPr>
              <a:t> reading, i.e., the number of crates</a:t>
            </a:r>
            <a:r>
              <a:rPr lang="en-US" sz="2133" dirty="0">
                <a:solidFill>
                  <a:srgbClr val="000000"/>
                </a:solidFill>
                <a:latin typeface="Open Sans" panose="020B0606030504020204" pitchFamily="34" charset="0"/>
                <a:ea typeface="Times New Roman" panose="02020603050405020304" pitchFamily="18" charset="0"/>
              </a:rPr>
              <a:t>?</a:t>
            </a:r>
            <a:endParaRPr lang="en-US" sz="2133" dirty="0">
              <a:solidFill>
                <a:prstClr val="black"/>
              </a:solidFill>
              <a:latin typeface="Times New Roman" panose="02020603050405020304" pitchFamily="18" charset="0"/>
              <a:ea typeface="Times New Roman" panose="02020603050405020304" pitchFamily="18" charset="0"/>
            </a:endParaRPr>
          </a:p>
          <a:p>
            <a:pPr marL="365754" indent="-365754" defTabSz="975345" fontAlgn="base">
              <a:lnSpc>
                <a:spcPct val="110000"/>
              </a:lnSpc>
              <a:spcBef>
                <a:spcPts val="1280"/>
              </a:spcBef>
              <a:buFont typeface="Arial" panose="020B0604020202020204" pitchFamily="34" charset="0"/>
              <a:buChar char="•"/>
            </a:pPr>
            <a:r>
              <a:rPr lang="en-GB" sz="2133" dirty="0">
                <a:solidFill>
                  <a:srgbClr val="000000"/>
                </a:solidFill>
                <a:latin typeface="Open Sans" panose="020B0606030504020204" pitchFamily="34" charset="0"/>
                <a:ea typeface="Times New Roman" panose="02020603050405020304" pitchFamily="18" charset="0"/>
              </a:rPr>
              <a:t>Is the </a:t>
            </a:r>
            <a:r>
              <a:rPr lang="en-CH" sz="2133" dirty="0">
                <a:solidFill>
                  <a:srgbClr val="000000"/>
                </a:solidFill>
                <a:latin typeface="Open Sans" panose="020B0606030504020204" pitchFamily="34" charset="0"/>
                <a:ea typeface="Times New Roman" panose="02020603050405020304" pitchFamily="18" charset="0"/>
              </a:rPr>
              <a:t>indicator </a:t>
            </a:r>
            <a:r>
              <a:rPr lang="en-GB" sz="2133" dirty="0">
                <a:solidFill>
                  <a:srgbClr val="000000"/>
                </a:solidFill>
                <a:latin typeface="Open Sans" panose="020B0606030504020204" pitchFamily="34" charset="0"/>
                <a:ea typeface="Times New Roman" panose="02020603050405020304" pitchFamily="18" charset="0"/>
              </a:rPr>
              <a:t>appropriate for the </a:t>
            </a:r>
            <a:r>
              <a:rPr lang="en-GB" sz="2133" b="1" dirty="0">
                <a:solidFill>
                  <a:srgbClr val="000000"/>
                </a:solidFill>
                <a:latin typeface="Open Sans" panose="020B0606030504020204" pitchFamily="34" charset="0"/>
                <a:ea typeface="Times New Roman" panose="02020603050405020304" pitchFamily="18" charset="0"/>
              </a:rPr>
              <a:t>context</a:t>
            </a:r>
            <a:r>
              <a:rPr lang="en-GB" sz="2133" dirty="0">
                <a:solidFill>
                  <a:srgbClr val="000000"/>
                </a:solidFill>
                <a:latin typeface="Open Sans" panose="020B0606030504020204" pitchFamily="34" charset="0"/>
                <a:ea typeface="Times New Roman" panose="02020603050405020304" pitchFamily="18" charset="0"/>
              </a:rPr>
              <a:t>?</a:t>
            </a:r>
          </a:p>
          <a:p>
            <a:pPr marL="365754" indent="-365754" defTabSz="975345" fontAlgn="base">
              <a:lnSpc>
                <a:spcPct val="110000"/>
              </a:lnSpc>
              <a:spcBef>
                <a:spcPts val="1280"/>
              </a:spcBef>
              <a:buFont typeface="Arial" panose="020B0604020202020204" pitchFamily="34" charset="0"/>
              <a:buChar char="•"/>
            </a:pPr>
            <a:r>
              <a:rPr lang="en-GB" sz="2133" dirty="0">
                <a:solidFill>
                  <a:srgbClr val="000000"/>
                </a:solidFill>
                <a:latin typeface="Open Sans" panose="020B0606030504020204" pitchFamily="34" charset="0"/>
                <a:ea typeface="Times New Roman" panose="02020603050405020304" pitchFamily="18" charset="0"/>
              </a:rPr>
              <a:t>What actions might you take to achieve the </a:t>
            </a:r>
            <a:r>
              <a:rPr lang="en-GB" sz="2133" b="1" dirty="0">
                <a:solidFill>
                  <a:srgbClr val="000000"/>
                </a:solidFill>
                <a:latin typeface="Open Sans" panose="020B0606030504020204" pitchFamily="34" charset="0"/>
                <a:ea typeface="Times New Roman" panose="02020603050405020304" pitchFamily="18" charset="0"/>
              </a:rPr>
              <a:t>standard</a:t>
            </a:r>
            <a:r>
              <a:rPr lang="en-GB" sz="2133" dirty="0">
                <a:solidFill>
                  <a:srgbClr val="000000"/>
                </a:solidFill>
                <a:latin typeface="Open Sans" panose="020B0606030504020204" pitchFamily="34" charset="0"/>
                <a:ea typeface="Times New Roman" panose="02020603050405020304" pitchFamily="18" charset="0"/>
              </a:rPr>
              <a:t>?</a:t>
            </a:r>
            <a:endParaRPr lang="en-US" sz="2133" dirty="0">
              <a:solidFill>
                <a:prstClr val="black"/>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187470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CE4532F-18E5-9415-8338-618380204D0C}"/>
              </a:ext>
            </a:extLst>
          </p:cNvPr>
          <p:cNvSpPr>
            <a:spLocks noGrp="1"/>
          </p:cNvSpPr>
          <p:nvPr>
            <p:ph type="title"/>
          </p:nvPr>
        </p:nvSpPr>
        <p:spPr>
          <a:xfrm>
            <a:off x="3437731" y="884606"/>
            <a:ext cx="10464801" cy="1130300"/>
          </a:xfrm>
          <a:solidFill>
            <a:srgbClr val="11AD8D"/>
          </a:solidFill>
        </p:spPr>
        <p:txBody>
          <a:bodyPr/>
          <a:lstStyle/>
          <a:p>
            <a:pPr algn="ctr"/>
            <a:r>
              <a:rPr lang="en-US" dirty="0"/>
              <a:t>Standards v. </a:t>
            </a:r>
            <a:r>
              <a:rPr lang="en-CH" dirty="0"/>
              <a:t>indicators</a:t>
            </a:r>
            <a:endParaRPr lang="uk-UA" dirty="0"/>
          </a:p>
        </p:txBody>
      </p:sp>
      <p:sp>
        <p:nvSpPr>
          <p:cNvPr id="3" name="Текст 2">
            <a:extLst>
              <a:ext uri="{FF2B5EF4-FFF2-40B4-BE49-F238E27FC236}">
                <a16:creationId xmlns:a16="http://schemas.microsoft.com/office/drawing/2014/main" id="{1C0521DA-8246-9DCD-5A77-EDA144C846A5}"/>
              </a:ext>
            </a:extLst>
          </p:cNvPr>
          <p:cNvSpPr>
            <a:spLocks noGrp="1"/>
          </p:cNvSpPr>
          <p:nvPr>
            <p:ph type="body" sz="half" idx="1"/>
          </p:nvPr>
        </p:nvSpPr>
        <p:spPr>
          <a:xfrm>
            <a:off x="3034718" y="2368733"/>
            <a:ext cx="5023859" cy="6863192"/>
          </a:xfrm>
        </p:spPr>
        <p:txBody>
          <a:bodyPr>
            <a:normAutofit/>
          </a:bodyPr>
          <a:lstStyle/>
          <a:p>
            <a:pPr marL="285736" indent="-285736">
              <a:buFont typeface="Arial" panose="020B0604020202020204" pitchFamily="34" charset="0"/>
              <a:buChar char="•"/>
            </a:pPr>
            <a:endParaRPr lang="uk-UA" sz="1801" dirty="0">
              <a:solidFill>
                <a:srgbClr val="000000"/>
              </a:solidFill>
              <a:latin typeface="Open Sans" panose="020B0606030504020204" pitchFamily="34" charset="0"/>
            </a:endParaRPr>
          </a:p>
          <a:p>
            <a:pPr marL="285736" indent="-285736">
              <a:buFont typeface="Arial" panose="020B0604020202020204" pitchFamily="34" charset="0"/>
              <a:buChar char="•"/>
            </a:pPr>
            <a:r>
              <a:rPr lang="en-US" sz="2399" dirty="0">
                <a:solidFill>
                  <a:schemeClr val="tx1"/>
                </a:solidFill>
              </a:rPr>
              <a:t>Pursuing </a:t>
            </a:r>
            <a:r>
              <a:rPr lang="en-CH" sz="2399" dirty="0">
                <a:solidFill>
                  <a:schemeClr val="tx1"/>
                </a:solidFill>
              </a:rPr>
              <a:t>indicators</a:t>
            </a:r>
            <a:r>
              <a:rPr lang="en-US" sz="2399" dirty="0">
                <a:solidFill>
                  <a:schemeClr val="tx1"/>
                </a:solidFill>
              </a:rPr>
              <a:t> rather than standards is to assume that everyone is born with </a:t>
            </a:r>
            <a:r>
              <a:rPr lang="en-US" sz="2399" b="1" dirty="0">
                <a:solidFill>
                  <a:schemeClr val="tx1"/>
                </a:solidFill>
              </a:rPr>
              <a:t>equal needs, rather than equal rights</a:t>
            </a:r>
            <a:r>
              <a:rPr lang="en-US" sz="2399" dirty="0">
                <a:solidFill>
                  <a:schemeClr val="tx1"/>
                </a:solidFill>
              </a:rPr>
              <a:t>, which is a potentially harmful error. </a:t>
            </a:r>
          </a:p>
          <a:p>
            <a:pPr marL="285736" indent="-285736">
              <a:buFont typeface="Arial" panose="020B0604020202020204" pitchFamily="34" charset="0"/>
              <a:buChar char="•"/>
            </a:pPr>
            <a:r>
              <a:rPr lang="en-US" sz="2399" dirty="0">
                <a:solidFill>
                  <a:schemeClr val="tx1"/>
                </a:solidFill>
              </a:rPr>
              <a:t>Always consider the </a:t>
            </a:r>
            <a:r>
              <a:rPr lang="en-US" sz="2399" b="1" dirty="0">
                <a:solidFill>
                  <a:schemeClr val="tx1"/>
                </a:solidFill>
              </a:rPr>
              <a:t>context, </a:t>
            </a:r>
            <a:r>
              <a:rPr lang="en-US" sz="2399" dirty="0">
                <a:solidFill>
                  <a:schemeClr val="tx1"/>
                </a:solidFill>
              </a:rPr>
              <a:t>including the needs, capacities and vulnerabilities of the people you are trying to assist. </a:t>
            </a:r>
          </a:p>
          <a:p>
            <a:pPr marL="285736" indent="-285736">
              <a:buFont typeface="Arial" panose="020B0604020202020204" pitchFamily="34" charset="0"/>
              <a:buChar char="•"/>
            </a:pPr>
            <a:r>
              <a:rPr lang="en-US" sz="2399" dirty="0">
                <a:solidFill>
                  <a:schemeClr val="tx1"/>
                </a:solidFill>
              </a:rPr>
              <a:t>People affected by crisis should </a:t>
            </a:r>
            <a:r>
              <a:rPr lang="en-US" sz="2399" b="1" dirty="0">
                <a:solidFill>
                  <a:schemeClr val="tx1"/>
                </a:solidFill>
              </a:rPr>
              <a:t>participate actively </a:t>
            </a:r>
            <a:r>
              <a:rPr lang="en-US" sz="2399" dirty="0">
                <a:solidFill>
                  <a:schemeClr val="tx1"/>
                </a:solidFill>
              </a:rPr>
              <a:t>at every stage of the response. </a:t>
            </a:r>
          </a:p>
          <a:p>
            <a:endParaRPr lang="uk-UA" dirty="0"/>
          </a:p>
        </p:txBody>
      </p:sp>
      <p:pic>
        <p:nvPicPr>
          <p:cNvPr id="5" name="Рисунок 4">
            <a:extLst>
              <a:ext uri="{FF2B5EF4-FFF2-40B4-BE49-F238E27FC236}">
                <a16:creationId xmlns:a16="http://schemas.microsoft.com/office/drawing/2014/main" id="{740BFEC4-2C36-CF2B-060E-297324339E8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913512" y="2961242"/>
            <a:ext cx="7004452" cy="4951836"/>
          </a:xfrm>
          <a:prstGeom prst="rect">
            <a:avLst/>
          </a:prstGeom>
        </p:spPr>
      </p:pic>
    </p:spTree>
    <p:extLst>
      <p:ext uri="{BB962C8B-B14F-4D97-AF65-F5344CB8AC3E}">
        <p14:creationId xmlns:p14="http://schemas.microsoft.com/office/powerpoint/2010/main" val="76206518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7C47E-575F-4033-859B-E35C892D0779}"/>
              </a:ext>
            </a:extLst>
          </p:cNvPr>
          <p:cNvSpPr>
            <a:spLocks noGrp="1"/>
          </p:cNvSpPr>
          <p:nvPr>
            <p:ph type="title"/>
          </p:nvPr>
        </p:nvSpPr>
        <p:spPr>
          <a:xfrm>
            <a:off x="7315200" y="752064"/>
            <a:ext cx="10032696" cy="1130300"/>
          </a:xfrm>
        </p:spPr>
        <p:txBody>
          <a:bodyPr>
            <a:noAutofit/>
          </a:bodyPr>
          <a:lstStyle/>
          <a:p>
            <a:r>
              <a:rPr lang="en-US" sz="4400" dirty="0">
                <a:solidFill>
                  <a:srgbClr val="000000"/>
                </a:solidFill>
              </a:rPr>
              <a:t>By the end of this session you</a:t>
            </a:r>
            <a:br>
              <a:rPr lang="en-US" sz="4400" dirty="0">
                <a:solidFill>
                  <a:srgbClr val="000000"/>
                </a:solidFill>
              </a:rPr>
            </a:br>
            <a:r>
              <a:rPr lang="en-US" sz="4400" dirty="0">
                <a:solidFill>
                  <a:srgbClr val="000000"/>
                </a:solidFill>
              </a:rPr>
              <a:t>will be able to:</a:t>
            </a:r>
          </a:p>
        </p:txBody>
      </p:sp>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982694" y="2949731"/>
            <a:ext cx="9518732" cy="5041329"/>
          </a:xfrm>
        </p:spPr>
        <p:txBody>
          <a:bodyPr>
            <a:normAutofit/>
          </a:bodyPr>
          <a:lstStyle/>
          <a:p>
            <a:pPr marL="571500" lvl="0" indent="-571500">
              <a:buFont typeface="Arial" panose="020B0604020202020204" pitchFamily="34" charset="0"/>
              <a:buChar char="•"/>
            </a:pPr>
            <a:r>
              <a:rPr lang="en-CH" dirty="0">
                <a:solidFill>
                  <a:srgbClr val="000000"/>
                </a:solidFill>
              </a:rPr>
              <a:t>Explain the philosophy of Sphere</a:t>
            </a:r>
          </a:p>
          <a:p>
            <a:pPr marL="571500" lvl="0" indent="-571500">
              <a:buFont typeface="Arial" panose="020B0604020202020204" pitchFamily="34" charset="0"/>
              <a:buChar char="•"/>
            </a:pPr>
            <a:r>
              <a:rPr lang="en-CH" dirty="0">
                <a:solidFill>
                  <a:srgbClr val="000000"/>
                </a:solidFill>
              </a:rPr>
              <a:t>Use the Sphere Handbook to deliver people-centred and accountable humanitarian assistance</a:t>
            </a:r>
          </a:p>
          <a:p>
            <a:pPr marL="571500" lvl="0" indent="-571500">
              <a:buFont typeface="Arial" panose="020B0604020202020204" pitchFamily="34" charset="0"/>
              <a:buChar char="•"/>
            </a:pPr>
            <a:endParaRPr lang="en" dirty="0">
              <a:solidFill>
                <a:srgbClr val="000000"/>
              </a:solidFill>
            </a:endParaRPr>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3</a:t>
            </a:fld>
            <a:endParaRPr lang="en-US" dirty="0"/>
          </a:p>
        </p:txBody>
      </p:sp>
    </p:spTree>
    <p:extLst>
      <p:ext uri="{BB962C8B-B14F-4D97-AF65-F5344CB8AC3E}">
        <p14:creationId xmlns:p14="http://schemas.microsoft.com/office/powerpoint/2010/main" val="1542565120"/>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5E353-D240-4EEA-A49D-3F4DDC486D72}"/>
              </a:ext>
            </a:extLst>
          </p:cNvPr>
          <p:cNvSpPr>
            <a:spLocks noGrp="1"/>
          </p:cNvSpPr>
          <p:nvPr>
            <p:ph type="title"/>
          </p:nvPr>
        </p:nvSpPr>
        <p:spPr>
          <a:xfrm>
            <a:off x="2817972" y="0"/>
            <a:ext cx="11704320" cy="1538503"/>
          </a:xfrm>
        </p:spPr>
        <p:txBody>
          <a:bodyPr/>
          <a:lstStyle/>
          <a:p>
            <a:r>
              <a:rPr lang="en-GB" dirty="0">
                <a:solidFill>
                  <a:srgbClr val="00A585"/>
                </a:solidFill>
                <a:latin typeface="Open Sans" panose="020B0606030504020204" pitchFamily="34" charset="0"/>
                <a:ea typeface="Open Sans" panose="020B0606030504020204" pitchFamily="34" charset="0"/>
                <a:cs typeface="Open Sans" panose="020B0606030504020204" pitchFamily="34" charset="0"/>
              </a:rPr>
              <a:t>The </a:t>
            </a:r>
            <a:r>
              <a:rPr lang="en-CH" dirty="0">
                <a:solidFill>
                  <a:srgbClr val="00A585"/>
                </a:solidFill>
                <a:latin typeface="Open Sans" panose="020B0606030504020204" pitchFamily="34" charset="0"/>
                <a:ea typeface="Open Sans" panose="020B0606030504020204" pitchFamily="34" charset="0"/>
                <a:cs typeface="Open Sans" panose="020B0606030504020204" pitchFamily="34" charset="0"/>
              </a:rPr>
              <a:t>Sphere Quiz!</a:t>
            </a:r>
            <a:endParaRPr lang="en-US" dirty="0">
              <a:solidFill>
                <a:srgbClr val="00A585"/>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a:extLst>
              <a:ext uri="{FF2B5EF4-FFF2-40B4-BE49-F238E27FC236}">
                <a16:creationId xmlns:a16="http://schemas.microsoft.com/office/drawing/2014/main" id="{82C47FD1-EB00-4C29-8BAF-8E28306FD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71404" y="8434951"/>
            <a:ext cx="1950889" cy="910414"/>
          </a:xfrm>
          <a:prstGeom prst="rect">
            <a:avLst/>
          </a:prstGeom>
        </p:spPr>
      </p:pic>
      <p:sp>
        <p:nvSpPr>
          <p:cNvPr id="12" name="TextBox 11">
            <a:extLst>
              <a:ext uri="{FF2B5EF4-FFF2-40B4-BE49-F238E27FC236}">
                <a16:creationId xmlns:a16="http://schemas.microsoft.com/office/drawing/2014/main" id="{1676E8DB-5B92-4CAF-842B-CA9B975F99A1}"/>
              </a:ext>
            </a:extLst>
          </p:cNvPr>
          <p:cNvSpPr txBox="1"/>
          <p:nvPr/>
        </p:nvSpPr>
        <p:spPr>
          <a:xfrm>
            <a:off x="9771949" y="1756024"/>
            <a:ext cx="2774919" cy="486287"/>
          </a:xfrm>
          <a:prstGeom prst="rect">
            <a:avLst/>
          </a:prstGeom>
          <a:noFill/>
        </p:spPr>
        <p:txBody>
          <a:bodyPr wrap="square" rtlCol="0">
            <a:spAutoFit/>
          </a:bodyPr>
          <a:lstStyle/>
          <a:p>
            <a:pPr algn="l" defTabSz="650230" hangingPunct="1">
              <a:defRPr/>
            </a:pPr>
            <a:endParaRPr lang="en-US" sz="2560" b="1" kern="1200" dirty="0">
              <a:solidFill>
                <a:prstClr val="black"/>
              </a:solidFill>
              <a:latin typeface="Calibri"/>
              <a:ea typeface="+mn-ea"/>
              <a:cs typeface="+mn-cs"/>
            </a:endParaRPr>
          </a:p>
        </p:txBody>
      </p:sp>
      <p:sp>
        <p:nvSpPr>
          <p:cNvPr id="3" name="TextBox 2">
            <a:extLst>
              <a:ext uri="{FF2B5EF4-FFF2-40B4-BE49-F238E27FC236}">
                <a16:creationId xmlns:a16="http://schemas.microsoft.com/office/drawing/2014/main" id="{D2250F30-EDEB-4109-A539-B5FA308B496E}"/>
              </a:ext>
            </a:extLst>
          </p:cNvPr>
          <p:cNvSpPr txBox="1"/>
          <p:nvPr/>
        </p:nvSpPr>
        <p:spPr>
          <a:xfrm>
            <a:off x="5110484" y="4031306"/>
            <a:ext cx="6516689" cy="967829"/>
          </a:xfrm>
          <a:prstGeom prst="rect">
            <a:avLst/>
          </a:prstGeom>
          <a:noFill/>
        </p:spPr>
        <p:txBody>
          <a:bodyPr wrap="square" rtlCol="0">
            <a:spAutoFit/>
          </a:bodyPr>
          <a:lstStyle/>
          <a:p>
            <a:pPr algn="l" defTabSz="650230" hangingPunct="1">
              <a:defRPr/>
            </a:pPr>
            <a:r>
              <a:rPr lang="en-CH" sz="5689"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The Sphere Quiz</a:t>
            </a:r>
            <a:endParaRPr lang="en-US" sz="5689"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4505006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4C70-AF44-7DDA-634D-C84F9BA542B3}"/>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334AC4B7-8F70-533C-40DD-920815C99A2C}"/>
              </a:ext>
            </a:extLst>
          </p:cNvPr>
          <p:cNvPicPr>
            <a:picLocks noGrp="1" noChangeAspect="1"/>
          </p:cNvPicPr>
          <p:nvPr>
            <p:ph idx="1"/>
          </p:nvPr>
        </p:nvPicPr>
        <p:blipFill>
          <a:blip r:embed="rId3"/>
          <a:stretch>
            <a:fillRect/>
          </a:stretch>
        </p:blipFill>
        <p:spPr>
          <a:xfrm>
            <a:off x="2167732" y="0"/>
            <a:ext cx="12997685" cy="9753600"/>
          </a:xfrm>
          <a:prstGeom prst="rect">
            <a:avLst/>
          </a:prstGeom>
        </p:spPr>
      </p:pic>
    </p:spTree>
    <p:extLst>
      <p:ext uri="{BB962C8B-B14F-4D97-AF65-F5344CB8AC3E}">
        <p14:creationId xmlns:p14="http://schemas.microsoft.com/office/powerpoint/2010/main" val="29348882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63671-AD9A-EDAA-B907-985E795EDEBB}"/>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618E0FED-303F-1F87-FD14-802F4723A39C}"/>
              </a:ext>
            </a:extLst>
          </p:cNvPr>
          <p:cNvPicPr>
            <a:picLocks noGrp="1" noChangeAspect="1"/>
          </p:cNvPicPr>
          <p:nvPr>
            <p:ph idx="1"/>
          </p:nvPr>
        </p:nvPicPr>
        <p:blipFill>
          <a:blip r:embed="rId3"/>
          <a:stretch>
            <a:fillRect/>
          </a:stretch>
        </p:blipFill>
        <p:spPr>
          <a:xfrm>
            <a:off x="0" y="0"/>
            <a:ext cx="17570475" cy="9877456"/>
          </a:xfrm>
          <a:prstGeom prst="rect">
            <a:avLst/>
          </a:prstGeom>
        </p:spPr>
      </p:pic>
    </p:spTree>
    <p:extLst>
      <p:ext uri="{BB962C8B-B14F-4D97-AF65-F5344CB8AC3E}">
        <p14:creationId xmlns:p14="http://schemas.microsoft.com/office/powerpoint/2010/main" val="2598976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993E4-A91A-378C-985C-6D439F3B7301}"/>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3E2BA5CC-3386-297F-46D9-0C4357ACD5BB}"/>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778414" y="-14918"/>
            <a:ext cx="9783435" cy="9783435"/>
          </a:xfrm>
          <a:prstGeom prst="rect">
            <a:avLst/>
          </a:prstGeom>
        </p:spPr>
      </p:pic>
    </p:spTree>
    <p:extLst>
      <p:ext uri="{BB962C8B-B14F-4D97-AF65-F5344CB8AC3E}">
        <p14:creationId xmlns:p14="http://schemas.microsoft.com/office/powerpoint/2010/main" val="1711813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04520-0361-D209-A15A-25A198FEFA55}"/>
              </a:ext>
            </a:extLst>
          </p:cNvPr>
          <p:cNvSpPr>
            <a:spLocks noGrp="1"/>
          </p:cNvSpPr>
          <p:nvPr>
            <p:ph type="title"/>
          </p:nvPr>
        </p:nvSpPr>
        <p:spPr/>
        <p:txBody>
          <a:bodyPr/>
          <a:lstStyle/>
          <a:p>
            <a:endParaRPr lang="en-CH"/>
          </a:p>
        </p:txBody>
      </p:sp>
      <p:sp>
        <p:nvSpPr>
          <p:cNvPr id="3" name="Content Placeholder 2">
            <a:extLst>
              <a:ext uri="{FF2B5EF4-FFF2-40B4-BE49-F238E27FC236}">
                <a16:creationId xmlns:a16="http://schemas.microsoft.com/office/drawing/2014/main" id="{D6799AED-7FE2-2E76-A602-583811401030}"/>
              </a:ext>
            </a:extLst>
          </p:cNvPr>
          <p:cNvSpPr>
            <a:spLocks noGrp="1"/>
          </p:cNvSpPr>
          <p:nvPr>
            <p:ph idx="1"/>
          </p:nvPr>
        </p:nvSpPr>
        <p:spPr/>
        <p:txBody>
          <a:bodyPr/>
          <a:lstStyle/>
          <a:p>
            <a:endParaRPr lang="en-CH"/>
          </a:p>
        </p:txBody>
      </p:sp>
      <p:pic>
        <p:nvPicPr>
          <p:cNvPr id="5" name="Picture 4">
            <a:extLst>
              <a:ext uri="{FF2B5EF4-FFF2-40B4-BE49-F238E27FC236}">
                <a16:creationId xmlns:a16="http://schemas.microsoft.com/office/drawing/2014/main" id="{963A00C0-3B97-7D98-08E9-453CDAADD05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67731" y="1080828"/>
            <a:ext cx="13004800" cy="7591945"/>
          </a:xfrm>
          <a:prstGeom prst="rect">
            <a:avLst/>
          </a:prstGeom>
        </p:spPr>
      </p:pic>
    </p:spTree>
    <p:extLst>
      <p:ext uri="{BB962C8B-B14F-4D97-AF65-F5344CB8AC3E}">
        <p14:creationId xmlns:p14="http://schemas.microsoft.com/office/powerpoint/2010/main" val="1692118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77E1C-36D2-7697-389F-0A994E2D6D72}"/>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9FECDFB4-66BD-DA7C-08FE-FE52B26F46CF}"/>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167731" y="1"/>
            <a:ext cx="13004800" cy="9753601"/>
          </a:xfrm>
          <a:prstGeom prst="rect">
            <a:avLst/>
          </a:prstGeom>
        </p:spPr>
      </p:pic>
    </p:spTree>
    <p:extLst>
      <p:ext uri="{BB962C8B-B14F-4D97-AF65-F5344CB8AC3E}">
        <p14:creationId xmlns:p14="http://schemas.microsoft.com/office/powerpoint/2010/main" val="16065983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2C47FD1-EB00-4C29-8BAF-8E28306FD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71404" y="8605670"/>
            <a:ext cx="1950889" cy="910414"/>
          </a:xfrm>
          <a:prstGeom prst="rect">
            <a:avLst/>
          </a:prstGeom>
        </p:spPr>
      </p:pic>
      <p:sp>
        <p:nvSpPr>
          <p:cNvPr id="12" name="TextBox 11">
            <a:extLst>
              <a:ext uri="{FF2B5EF4-FFF2-40B4-BE49-F238E27FC236}">
                <a16:creationId xmlns:a16="http://schemas.microsoft.com/office/drawing/2014/main" id="{1676E8DB-5B92-4CAF-842B-CA9B975F99A1}"/>
              </a:ext>
            </a:extLst>
          </p:cNvPr>
          <p:cNvSpPr txBox="1"/>
          <p:nvPr/>
        </p:nvSpPr>
        <p:spPr>
          <a:xfrm>
            <a:off x="9771949" y="1756024"/>
            <a:ext cx="2774919" cy="486287"/>
          </a:xfrm>
          <a:prstGeom prst="rect">
            <a:avLst/>
          </a:prstGeom>
          <a:noFill/>
        </p:spPr>
        <p:txBody>
          <a:bodyPr wrap="square" rtlCol="0">
            <a:spAutoFit/>
          </a:bodyPr>
          <a:lstStyle/>
          <a:p>
            <a:pPr algn="l" defTabSz="650230" hangingPunct="1">
              <a:defRPr/>
            </a:pPr>
            <a:endParaRPr lang="en-US" sz="2560" b="1" kern="1200" dirty="0">
              <a:solidFill>
                <a:prstClr val="black"/>
              </a:solidFill>
              <a:latin typeface="Calibri"/>
              <a:ea typeface="+mn-ea"/>
              <a:cs typeface="+mn-cs"/>
            </a:endParaRPr>
          </a:p>
        </p:txBody>
      </p:sp>
      <p:pic>
        <p:nvPicPr>
          <p:cNvPr id="5" name="Picture 4">
            <a:extLst>
              <a:ext uri="{FF2B5EF4-FFF2-40B4-BE49-F238E27FC236}">
                <a16:creationId xmlns:a16="http://schemas.microsoft.com/office/drawing/2014/main" id="{A809A5FF-308C-6A7C-CEE4-948D4FA034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7731" y="1207170"/>
            <a:ext cx="13004800" cy="7339260"/>
          </a:xfrm>
          <a:prstGeom prst="rect">
            <a:avLst/>
          </a:prstGeom>
        </p:spPr>
      </p:pic>
      <p:sp>
        <p:nvSpPr>
          <p:cNvPr id="7" name="Title 6">
            <a:extLst>
              <a:ext uri="{FF2B5EF4-FFF2-40B4-BE49-F238E27FC236}">
                <a16:creationId xmlns:a16="http://schemas.microsoft.com/office/drawing/2014/main" id="{42D10C62-6EC4-7B06-3254-35DC03194F6A}"/>
              </a:ext>
            </a:extLst>
          </p:cNvPr>
          <p:cNvSpPr>
            <a:spLocks noGrp="1"/>
          </p:cNvSpPr>
          <p:nvPr>
            <p:ph type="title"/>
          </p:nvPr>
        </p:nvSpPr>
        <p:spPr/>
        <p:txBody>
          <a:bodyPr/>
          <a:lstStyle/>
          <a:p>
            <a:endParaRPr lang="en-CH"/>
          </a:p>
        </p:txBody>
      </p:sp>
    </p:spTree>
    <p:extLst>
      <p:ext uri="{BB962C8B-B14F-4D97-AF65-F5344CB8AC3E}">
        <p14:creationId xmlns:p14="http://schemas.microsoft.com/office/powerpoint/2010/main" val="5580249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555-A30A-F272-0476-20126BA5F68B}"/>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47598824-C32E-00CD-DA68-0528BA6B291C}"/>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167732" y="0"/>
            <a:ext cx="13159619" cy="9869716"/>
          </a:xfrm>
          <a:prstGeom prst="rect">
            <a:avLst/>
          </a:prstGeom>
        </p:spPr>
      </p:pic>
    </p:spTree>
    <p:extLst>
      <p:ext uri="{BB962C8B-B14F-4D97-AF65-F5344CB8AC3E}">
        <p14:creationId xmlns:p14="http://schemas.microsoft.com/office/powerpoint/2010/main" val="34863798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E4104-C6C6-66CB-FC63-D9F6903CFF57}"/>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1D701F12-E4C4-304B-4AA3-E70CDAAB2A2A}"/>
              </a:ext>
            </a:extLst>
          </p:cNvPr>
          <p:cNvPicPr>
            <a:picLocks noGrp="1" noChangeAspect="1"/>
          </p:cNvPicPr>
          <p:nvPr>
            <p:ph idx="1"/>
          </p:nvPr>
        </p:nvPicPr>
        <p:blipFill>
          <a:blip r:embed="rId2"/>
          <a:stretch>
            <a:fillRect/>
          </a:stretch>
        </p:blipFill>
        <p:spPr>
          <a:xfrm>
            <a:off x="2149501" y="0"/>
            <a:ext cx="16626671" cy="9753600"/>
          </a:xfrm>
          <a:prstGeom prst="rect">
            <a:avLst/>
          </a:prstGeom>
        </p:spPr>
      </p:pic>
    </p:spTree>
    <p:extLst>
      <p:ext uri="{BB962C8B-B14F-4D97-AF65-F5344CB8AC3E}">
        <p14:creationId xmlns:p14="http://schemas.microsoft.com/office/powerpoint/2010/main" val="30371018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12562540" y="7949636"/>
            <a:ext cx="2609991" cy="1433688"/>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defTabSz="650230" hangingPunct="1">
              <a:spcAft>
                <a:spcPts val="3076"/>
              </a:spcAft>
              <a:buClr>
                <a:srgbClr val="000000"/>
              </a:buClr>
              <a:buSzPct val="100000"/>
            </a:pPr>
            <a:endParaRPr lang="en-US" altLang="en-US" sz="2560" kern="1200">
              <a:solidFill>
                <a:prstClr val="black"/>
              </a:solidFill>
              <a:latin typeface="Calibri"/>
              <a:ea typeface="+mn-ea"/>
              <a:cs typeface="+mn-cs"/>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3246" y="0"/>
            <a:ext cx="15996847"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2" name="Text Box 3"/>
          <p:cNvSpPr txBox="1">
            <a:spLocks noChangeArrowheads="1"/>
          </p:cNvSpPr>
          <p:nvPr/>
        </p:nvSpPr>
        <p:spPr bwMode="auto">
          <a:xfrm>
            <a:off x="2845065" y="-593794"/>
            <a:ext cx="12187484" cy="2090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8000" tIns="66560" rIns="128000" bIns="66560" anchor="ctr"/>
          <a:lstStyle>
            <a:lvl1pPr>
              <a:spcBef>
                <a:spcPts val="8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a:solidFill>
                  <a:srgbClr val="013F78"/>
                </a:solidFill>
                <a:latin typeface="Lucida Sans Unicode" panose="020B0602030504020204" pitchFamily="34" charset="0"/>
                <a:ea typeface="SimSun" panose="02010600030101010101" pitchFamily="2" charset="-122"/>
              </a:defRPr>
            </a:lvl1pPr>
            <a:lvl2pPr>
              <a:spcBef>
                <a:spcPts val="7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rgbClr val="808080"/>
                </a:solidFill>
                <a:latin typeface="Lucida Sans Unicode" panose="020B0602030504020204" pitchFamily="34" charset="0"/>
                <a:ea typeface="SimSun" panose="02010600030101010101" pitchFamily="2" charset="-122"/>
              </a:defRPr>
            </a:lvl2pPr>
            <a:lvl3pPr>
              <a:spcBef>
                <a:spcPts val="6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808080"/>
                </a:solidFill>
                <a:latin typeface="Lucida Sans Unicode" panose="020B0602030504020204" pitchFamily="34" charset="0"/>
                <a:ea typeface="SimSun" panose="02010600030101010101" pitchFamily="2" charset="-122"/>
              </a:defRPr>
            </a:lvl3pPr>
            <a:lvl4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4pPr>
            <a:lvl5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9pPr>
          </a:lstStyle>
          <a:p>
            <a:pPr algn="l" defTabSz="650230" hangingPunct="1">
              <a:spcBef>
                <a:spcPct val="0"/>
              </a:spcBef>
              <a:buClrTx/>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endParaRPr lang="en-GB" altLang="en-US" sz="4551" b="1" kern="1200" dirty="0">
              <a:latin typeface="Lucida Sans" panose="020B0602030504020204" pitchFamily="34" charset="0"/>
              <a:cs typeface="+mn-cs"/>
            </a:endParaRPr>
          </a:p>
        </p:txBody>
      </p:sp>
      <p:sp>
        <p:nvSpPr>
          <p:cNvPr id="3" name="Text Box 4"/>
          <p:cNvSpPr txBox="1">
            <a:spLocks noChangeArrowheads="1"/>
          </p:cNvSpPr>
          <p:nvPr/>
        </p:nvSpPr>
        <p:spPr bwMode="auto">
          <a:xfrm>
            <a:off x="2677989" y="7845778"/>
            <a:ext cx="12164907" cy="1128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8000" tIns="66560" rIns="128000" bIns="66560" anchor="ctr"/>
          <a:lstStyle>
            <a:lvl1pPr>
              <a:spcBef>
                <a:spcPts val="8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a:solidFill>
                  <a:srgbClr val="013F78"/>
                </a:solidFill>
                <a:latin typeface="Lucida Sans Unicode" panose="020B0602030504020204" pitchFamily="34" charset="0"/>
                <a:ea typeface="SimSun" panose="02010600030101010101" pitchFamily="2" charset="-122"/>
              </a:defRPr>
            </a:lvl1pPr>
            <a:lvl2pPr>
              <a:spcBef>
                <a:spcPts val="7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rgbClr val="808080"/>
                </a:solidFill>
                <a:latin typeface="Lucida Sans Unicode" panose="020B0602030504020204" pitchFamily="34" charset="0"/>
                <a:ea typeface="SimSun" panose="02010600030101010101" pitchFamily="2" charset="-122"/>
              </a:defRPr>
            </a:lvl2pPr>
            <a:lvl3pPr>
              <a:spcBef>
                <a:spcPts val="6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808080"/>
                </a:solidFill>
                <a:latin typeface="Lucida Sans Unicode" panose="020B0602030504020204" pitchFamily="34" charset="0"/>
                <a:ea typeface="SimSun" panose="02010600030101010101" pitchFamily="2" charset="-122"/>
              </a:defRPr>
            </a:lvl3pPr>
            <a:lvl4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4pPr>
            <a:lvl5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9pPr>
          </a:lstStyle>
          <a:p>
            <a:pPr algn="l" defTabSz="650230" hangingPunct="1">
              <a:lnSpc>
                <a:spcPct val="90000"/>
              </a:lnSpc>
              <a:spcBef>
                <a:spcPct val="0"/>
              </a:spcBef>
              <a:spcAft>
                <a:spcPts val="3076"/>
              </a:spcAft>
              <a:buClrTx/>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endParaRPr lang="en-GB" altLang="en-US" sz="1707" kern="1200" dirty="0">
              <a:solidFill>
                <a:srgbClr val="FFFFFF"/>
              </a:solidFill>
              <a:latin typeface="Lucida Sans" panose="020B0602030504020204" pitchFamily="34" charset="0"/>
              <a:cs typeface="+mn-cs"/>
            </a:endParaRPr>
          </a:p>
          <a:p>
            <a:pPr algn="l" defTabSz="650230" hangingPunct="1">
              <a:lnSpc>
                <a:spcPct val="90000"/>
              </a:lnSpc>
              <a:spcBef>
                <a:spcPct val="0"/>
              </a:spcBef>
              <a:spcAft>
                <a:spcPts val="3076"/>
              </a:spcAft>
              <a:buClrTx/>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r>
              <a:rPr lang="en-GB" altLang="en-US" sz="1707" kern="1200" dirty="0">
                <a:solidFill>
                  <a:srgbClr val="FFFFFF"/>
                </a:solidFill>
                <a:latin typeface="Lucida Sans" panose="020B0602030504020204" pitchFamily="34" charset="0"/>
                <a:cs typeface="+mn-cs"/>
              </a:rPr>
              <a:t>Photo: © Lourdes </a:t>
            </a:r>
            <a:r>
              <a:rPr lang="en-GB" altLang="en-US" sz="1707" kern="1200" dirty="0" err="1">
                <a:solidFill>
                  <a:srgbClr val="FFFFFF"/>
                </a:solidFill>
                <a:latin typeface="Lucida Sans" panose="020B0602030504020204" pitchFamily="34" charset="0"/>
                <a:cs typeface="+mn-cs"/>
              </a:rPr>
              <a:t>Ardon</a:t>
            </a:r>
            <a:endParaRPr lang="en-GB" altLang="en-US" sz="1707" kern="1200" dirty="0">
              <a:solidFill>
                <a:srgbClr val="FFFFFF"/>
              </a:solidFill>
              <a:latin typeface="Lucida Sans" panose="020B0602030504020204" pitchFamily="34" charset="0"/>
              <a:cs typeface="+mn-cs"/>
            </a:endParaRPr>
          </a:p>
        </p:txBody>
      </p:sp>
    </p:spTree>
    <p:extLst>
      <p:ext uri="{BB962C8B-B14F-4D97-AF65-F5344CB8AC3E}">
        <p14:creationId xmlns:p14="http://schemas.microsoft.com/office/powerpoint/2010/main" val="100799445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fill="hold" nodeType="afterEffect">
                                  <p:stCondLst>
                                    <p:cond delay="0"/>
                                  </p:stCondLst>
                                  <p:childTnLst>
                                    <p:set>
                                      <p:cBhvr additive="repl">
                                        <p:cTn id="6" dur="1" fill="hold">
                                          <p:stCondLst>
                                            <p:cond delay="0"/>
                                          </p:stCondLst>
                                        </p:cTn>
                                        <p:tgtEl>
                                          <p:spTgt spid="3"/>
                                        </p:tgtEl>
                                        <p:attrNameLst>
                                          <p:attrName>style.visibility</p:attrName>
                                        </p:attrNameLst>
                                      </p:cBhvr>
                                      <p:to>
                                        <p:strVal val="visible"/>
                                      </p:to>
                                    </p:set>
                                    <p:animEffect transition="in" filter="fade">
                                      <p:cBhvr additive="repl">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2C8BF387-1E62-4517-A7DB-32857BE76B0A}"/>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10576732" y="-1"/>
            <a:ext cx="6795615" cy="9753601"/>
          </a:xfrm>
        </p:spPr>
      </p:pic>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457201" y="122290"/>
            <a:ext cx="10549887" cy="1988692"/>
          </a:xfrm>
        </p:spPr>
        <p:txBody>
          <a:bodyPr>
            <a:normAutofit/>
          </a:bodyPr>
          <a:lstStyle/>
          <a:p>
            <a:r>
              <a:rPr lang="en-CH" sz="6000" dirty="0"/>
              <a:t>Ground rules</a:t>
            </a:r>
            <a:endParaRPr lang="en-US" sz="6000" dirty="0"/>
          </a:p>
        </p:txBody>
      </p:sp>
      <p:sp>
        <p:nvSpPr>
          <p:cNvPr id="6" name="Text Placeholder 5">
            <a:extLst>
              <a:ext uri="{FF2B5EF4-FFF2-40B4-BE49-F238E27FC236}">
                <a16:creationId xmlns:a16="http://schemas.microsoft.com/office/drawing/2014/main" id="{6A6D3D74-E6F8-4A9B-82FD-734ACE7DBBF5}"/>
              </a:ext>
            </a:extLst>
          </p:cNvPr>
          <p:cNvSpPr>
            <a:spLocks noGrp="1"/>
          </p:cNvSpPr>
          <p:nvPr>
            <p:ph type="body" sz="quarter" idx="1"/>
          </p:nvPr>
        </p:nvSpPr>
        <p:spPr>
          <a:xfrm>
            <a:off x="914400" y="1472717"/>
            <a:ext cx="9662332" cy="6808164"/>
          </a:xfrm>
        </p:spPr>
        <p:txBody>
          <a:bodyPr>
            <a:normAutofit fontScale="92500" lnSpcReduction="10000"/>
          </a:bodyPr>
          <a:lstStyle/>
          <a:p>
            <a:pPr marL="571500" indent="-571500">
              <a:buFont typeface="Arial" panose="020B0604020202020204" pitchFamily="34" charset="0"/>
              <a:buChar char="•"/>
            </a:pPr>
            <a:r>
              <a:rPr lang="en-US" dirty="0">
                <a:solidFill>
                  <a:srgbClr val="000000"/>
                </a:solidFill>
              </a:rPr>
              <a:t>Phones set to “silent”</a:t>
            </a:r>
            <a:br>
              <a:rPr lang="en-US" dirty="0">
                <a:solidFill>
                  <a:srgbClr val="000000"/>
                </a:solidFill>
              </a:rPr>
            </a:br>
            <a:r>
              <a:rPr lang="en-US" dirty="0">
                <a:solidFill>
                  <a:srgbClr val="000000"/>
                </a:solidFill>
              </a:rPr>
              <a:t>(please take emergency calls outside)</a:t>
            </a:r>
          </a:p>
          <a:p>
            <a:pPr marL="571500" indent="-571500">
              <a:buFont typeface="Arial" panose="020B0604020202020204" pitchFamily="34" charset="0"/>
              <a:buChar char="•"/>
            </a:pPr>
            <a:r>
              <a:rPr lang="en-US" dirty="0">
                <a:solidFill>
                  <a:srgbClr val="000000"/>
                </a:solidFill>
              </a:rPr>
              <a:t>Laptops closed</a:t>
            </a:r>
          </a:p>
          <a:p>
            <a:pPr marL="571500" indent="-571500">
              <a:buFont typeface="Arial" panose="020B0604020202020204" pitchFamily="34" charset="0"/>
              <a:buChar char="•"/>
            </a:pPr>
            <a:r>
              <a:rPr lang="en-US" dirty="0">
                <a:solidFill>
                  <a:srgbClr val="000000"/>
                </a:solidFill>
              </a:rPr>
              <a:t>Ears and minds set to “open”</a:t>
            </a:r>
          </a:p>
          <a:p>
            <a:pPr marL="571500" indent="-571500">
              <a:buFont typeface="Arial" panose="020B0604020202020204" pitchFamily="34" charset="0"/>
              <a:buChar char="•"/>
            </a:pPr>
            <a:r>
              <a:rPr lang="en-US" dirty="0">
                <a:solidFill>
                  <a:srgbClr val="000000"/>
                </a:solidFill>
              </a:rPr>
              <a:t>Chatham House Rules apply </a:t>
            </a:r>
            <a:br>
              <a:rPr lang="en-US" dirty="0">
                <a:solidFill>
                  <a:srgbClr val="000000"/>
                </a:solidFill>
              </a:rPr>
            </a:br>
            <a:r>
              <a:rPr lang="en-US" dirty="0">
                <a:solidFill>
                  <a:srgbClr val="000000"/>
                </a:solidFill>
              </a:rPr>
              <a:t>(what is said in the training room stays in the training room – so speak your mind)</a:t>
            </a:r>
          </a:p>
          <a:p>
            <a:pPr marL="571500" indent="-571500">
              <a:buFont typeface="Arial" panose="020B0604020202020204" pitchFamily="34" charset="0"/>
              <a:buChar char="•"/>
            </a:pPr>
            <a:r>
              <a:rPr lang="en-US" dirty="0">
                <a:solidFill>
                  <a:srgbClr val="000000"/>
                </a:solidFill>
              </a:rPr>
              <a:t>Let the facilitator know if anything is too fast, unclear, or if there are too many acronyms</a:t>
            </a:r>
          </a:p>
          <a:p>
            <a:pPr marL="571500" indent="-571500">
              <a:buFont typeface="Arial" panose="020B0604020202020204" pitchFamily="34" charset="0"/>
              <a:buChar char="•"/>
            </a:pPr>
            <a:endParaRPr lang="en-US" dirty="0">
              <a:solidFill>
                <a:srgbClr val="000000"/>
              </a:solidFill>
            </a:endParaRPr>
          </a:p>
          <a:p>
            <a:endParaRPr lang="en-US" dirty="0">
              <a:solidFill>
                <a:srgbClr val="000000"/>
              </a:solidFill>
            </a:endParaRP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p:txBody>
          <a:bodyPr/>
          <a:lstStyle/>
          <a:p>
            <a:fld id="{86CB4B4D-7CA3-9044-876B-883B54F8677D}" type="slidenum">
              <a:rPr lang="en-US" smtClean="0"/>
              <a:pPr/>
              <a:t>4</a:t>
            </a:fld>
            <a:endParaRPr lang="en-US" dirty="0"/>
          </a:p>
        </p:txBody>
      </p:sp>
    </p:spTree>
    <p:extLst>
      <p:ext uri="{BB962C8B-B14F-4D97-AF65-F5344CB8AC3E}">
        <p14:creationId xmlns:p14="http://schemas.microsoft.com/office/powerpoint/2010/main" val="3144003596"/>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SPHERE\Resources SPHERE\PIC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67731" y="0"/>
            <a:ext cx="12825424" cy="975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198368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p:txBody>
          <a:bodyPr>
            <a:normAutofit/>
          </a:bodyPr>
          <a:lstStyle/>
          <a:p>
            <a:r>
              <a:rPr lang="en-US" dirty="0"/>
              <a:t>Introductions</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1231991" y="1200722"/>
            <a:ext cx="13953493" cy="7089837"/>
          </a:xfrm>
        </p:spPr>
        <p:txBody>
          <a:bodyPr>
            <a:noAutofit/>
          </a:bodyPr>
          <a:lstStyle/>
          <a:p>
            <a:r>
              <a:rPr lang="en-US" b="1" dirty="0">
                <a:solidFill>
                  <a:srgbClr val="000000"/>
                </a:solidFill>
              </a:rPr>
              <a:t>Who are we, and where are we in relation to people who need humanitarian assistance? </a:t>
            </a:r>
          </a:p>
          <a:p>
            <a:r>
              <a:rPr lang="en-US" dirty="0">
                <a:solidFill>
                  <a:srgbClr val="000000"/>
                </a:solidFill>
              </a:rPr>
              <a:t>Instructions:</a:t>
            </a:r>
          </a:p>
          <a:p>
            <a:pPr marL="571500" indent="-571500">
              <a:buFont typeface="Arial" panose="020B0604020202020204" pitchFamily="34" charset="0"/>
              <a:buChar char="•"/>
            </a:pPr>
            <a:r>
              <a:rPr lang="en-US" dirty="0">
                <a:solidFill>
                  <a:srgbClr val="000000"/>
                </a:solidFill>
              </a:rPr>
              <a:t>Stand up</a:t>
            </a:r>
          </a:p>
          <a:p>
            <a:pPr marL="571500" indent="-571500">
              <a:buFont typeface="Arial" panose="020B0604020202020204" pitchFamily="34" charset="0"/>
              <a:buChar char="•"/>
            </a:pPr>
            <a:r>
              <a:rPr lang="en-US" dirty="0">
                <a:solidFill>
                  <a:srgbClr val="000000"/>
                </a:solidFill>
              </a:rPr>
              <a:t>Walk to the location of your day-to-day life relative to people needing humanitarian assistance</a:t>
            </a: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5</a:t>
            </a:fld>
            <a:endParaRPr lang="en-US" dirty="0"/>
          </a:p>
        </p:txBody>
      </p:sp>
    </p:spTree>
    <p:extLst>
      <p:ext uri="{BB962C8B-B14F-4D97-AF65-F5344CB8AC3E}">
        <p14:creationId xmlns:p14="http://schemas.microsoft.com/office/powerpoint/2010/main" val="167416116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C9B0B772-A310-420C-9758-8210080C334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170354"/>
            <a:ext cx="17340263" cy="6463866"/>
          </a:xfrm>
          <a:prstGeom prst="rect">
            <a:avLst/>
          </a:prstGeom>
        </p:spPr>
      </p:pic>
      <p:sp>
        <p:nvSpPr>
          <p:cNvPr id="30" name="Rectangle 29">
            <a:extLst>
              <a:ext uri="{FF2B5EF4-FFF2-40B4-BE49-F238E27FC236}">
                <a16:creationId xmlns:a16="http://schemas.microsoft.com/office/drawing/2014/main" id="{E9A62E76-3AC4-41F9-A3FE-EC72DB713EC8}"/>
              </a:ext>
            </a:extLst>
          </p:cNvPr>
          <p:cNvSpPr/>
          <p:nvPr/>
        </p:nvSpPr>
        <p:spPr>
          <a:xfrm>
            <a:off x="3858664" y="5086565"/>
            <a:ext cx="8564386" cy="1323439"/>
          </a:xfrm>
          <a:prstGeom prst="rect">
            <a:avLst/>
          </a:prstGeom>
        </p:spPr>
        <p:txBody>
          <a:bodyPr wrap="square">
            <a:spAutoFit/>
          </a:bodyPr>
          <a:lstStyle/>
          <a:p>
            <a:r>
              <a:rPr lang="en-US" sz="4000" b="1" dirty="0">
                <a:solidFill>
                  <a:srgbClr val="000000"/>
                </a:solidFill>
              </a:rPr>
              <a:t>Field worker or community member  – daily direct contact</a:t>
            </a:r>
          </a:p>
        </p:txBody>
      </p:sp>
      <p:sp>
        <p:nvSpPr>
          <p:cNvPr id="31" name="Rectangle 30">
            <a:extLst>
              <a:ext uri="{FF2B5EF4-FFF2-40B4-BE49-F238E27FC236}">
                <a16:creationId xmlns:a16="http://schemas.microsoft.com/office/drawing/2014/main" id="{33CBE0F6-979E-45DD-A57F-383228B7FEA4}"/>
              </a:ext>
            </a:extLst>
          </p:cNvPr>
          <p:cNvSpPr/>
          <p:nvPr/>
        </p:nvSpPr>
        <p:spPr>
          <a:xfrm>
            <a:off x="8907414" y="6702094"/>
            <a:ext cx="6045245" cy="707886"/>
          </a:xfrm>
          <a:prstGeom prst="rect">
            <a:avLst/>
          </a:prstGeom>
        </p:spPr>
        <p:txBody>
          <a:bodyPr wrap="none">
            <a:spAutoFit/>
          </a:bodyPr>
          <a:lstStyle/>
          <a:p>
            <a:r>
              <a:rPr lang="en-US" sz="4000" b="1" dirty="0">
                <a:solidFill>
                  <a:srgbClr val="000000"/>
                </a:solidFill>
              </a:rPr>
              <a:t>Manager at district level</a:t>
            </a:r>
          </a:p>
        </p:txBody>
      </p:sp>
      <p:sp>
        <p:nvSpPr>
          <p:cNvPr id="2048" name="Rectangle 2047">
            <a:extLst>
              <a:ext uri="{FF2B5EF4-FFF2-40B4-BE49-F238E27FC236}">
                <a16:creationId xmlns:a16="http://schemas.microsoft.com/office/drawing/2014/main" id="{4FCEF3EC-BA51-4961-B3E2-EC170C3ECDE0}"/>
              </a:ext>
            </a:extLst>
          </p:cNvPr>
          <p:cNvSpPr/>
          <p:nvPr/>
        </p:nvSpPr>
        <p:spPr>
          <a:xfrm>
            <a:off x="4071220" y="7493960"/>
            <a:ext cx="3523722" cy="707886"/>
          </a:xfrm>
          <a:prstGeom prst="rect">
            <a:avLst/>
          </a:prstGeom>
        </p:spPr>
        <p:txBody>
          <a:bodyPr wrap="none">
            <a:spAutoFit/>
          </a:bodyPr>
          <a:lstStyle/>
          <a:p>
            <a:r>
              <a:rPr lang="en-US" sz="4000" b="1" dirty="0">
                <a:solidFill>
                  <a:srgbClr val="000000"/>
                </a:solidFill>
              </a:rPr>
              <a:t>National level</a:t>
            </a:r>
          </a:p>
        </p:txBody>
      </p:sp>
      <p:sp>
        <p:nvSpPr>
          <p:cNvPr id="2049" name="Rectangle 2048">
            <a:extLst>
              <a:ext uri="{FF2B5EF4-FFF2-40B4-BE49-F238E27FC236}">
                <a16:creationId xmlns:a16="http://schemas.microsoft.com/office/drawing/2014/main" id="{EFABDD41-7189-47F7-8F7A-BDE82600CE96}"/>
              </a:ext>
            </a:extLst>
          </p:cNvPr>
          <p:cNvSpPr/>
          <p:nvPr/>
        </p:nvSpPr>
        <p:spPr>
          <a:xfrm>
            <a:off x="675598" y="8401927"/>
            <a:ext cx="5865708" cy="707886"/>
          </a:xfrm>
          <a:prstGeom prst="rect">
            <a:avLst/>
          </a:prstGeom>
        </p:spPr>
        <p:txBody>
          <a:bodyPr wrap="none">
            <a:spAutoFit/>
          </a:bodyPr>
          <a:lstStyle/>
          <a:p>
            <a:r>
              <a:rPr lang="en-US" sz="4000" b="1" dirty="0">
                <a:solidFill>
                  <a:srgbClr val="000000"/>
                </a:solidFill>
              </a:rPr>
              <a:t>International offices or HQ</a:t>
            </a:r>
          </a:p>
        </p:txBody>
      </p:sp>
      <p:sp>
        <p:nvSpPr>
          <p:cNvPr id="2051" name="Rectangle 2050">
            <a:extLst>
              <a:ext uri="{FF2B5EF4-FFF2-40B4-BE49-F238E27FC236}">
                <a16:creationId xmlns:a16="http://schemas.microsoft.com/office/drawing/2014/main" id="{4703DD29-A6A3-46B5-AFB2-86CD85864817}"/>
              </a:ext>
            </a:extLst>
          </p:cNvPr>
          <p:cNvSpPr/>
          <p:nvPr/>
        </p:nvSpPr>
        <p:spPr>
          <a:xfrm>
            <a:off x="13934171" y="2592645"/>
            <a:ext cx="2525050" cy="707886"/>
          </a:xfrm>
          <a:prstGeom prst="rect">
            <a:avLst/>
          </a:prstGeom>
        </p:spPr>
        <p:txBody>
          <a:bodyPr wrap="none">
            <a:spAutoFit/>
          </a:bodyPr>
          <a:lstStyle/>
          <a:p>
            <a:r>
              <a:rPr lang="en-US" sz="4000" b="1" dirty="0">
                <a:solidFill>
                  <a:srgbClr val="000000"/>
                </a:solidFill>
              </a:rPr>
              <a:t>Academic</a:t>
            </a:r>
          </a:p>
        </p:txBody>
      </p:sp>
      <p:sp>
        <p:nvSpPr>
          <p:cNvPr id="2052" name="Rectangle 2051">
            <a:extLst>
              <a:ext uri="{FF2B5EF4-FFF2-40B4-BE49-F238E27FC236}">
                <a16:creationId xmlns:a16="http://schemas.microsoft.com/office/drawing/2014/main" id="{CE13DF02-E4AD-43FE-B3F3-EA5CCBAC34CE}"/>
              </a:ext>
            </a:extLst>
          </p:cNvPr>
          <p:cNvSpPr/>
          <p:nvPr/>
        </p:nvSpPr>
        <p:spPr>
          <a:xfrm>
            <a:off x="9403906" y="9002212"/>
            <a:ext cx="7201010" cy="707886"/>
          </a:xfrm>
          <a:prstGeom prst="rect">
            <a:avLst/>
          </a:prstGeom>
        </p:spPr>
        <p:txBody>
          <a:bodyPr wrap="none">
            <a:spAutoFit/>
          </a:bodyPr>
          <a:lstStyle/>
          <a:p>
            <a:r>
              <a:rPr lang="en-US" sz="4000" b="1" dirty="0">
                <a:solidFill>
                  <a:srgbClr val="000000"/>
                </a:solidFill>
              </a:rPr>
              <a:t>Just interested, but not involved </a:t>
            </a:r>
          </a:p>
        </p:txBody>
      </p:sp>
      <p:sp>
        <p:nvSpPr>
          <p:cNvPr id="2" name="Title 1">
            <a:extLst>
              <a:ext uri="{FF2B5EF4-FFF2-40B4-BE49-F238E27FC236}">
                <a16:creationId xmlns:a16="http://schemas.microsoft.com/office/drawing/2014/main" id="{365267CF-5BF0-442A-8C7C-838FDAD294BC}"/>
              </a:ext>
            </a:extLst>
          </p:cNvPr>
          <p:cNvSpPr>
            <a:spLocks noGrp="1"/>
          </p:cNvSpPr>
          <p:nvPr>
            <p:ph type="title"/>
          </p:nvPr>
        </p:nvSpPr>
        <p:spPr>
          <a:xfrm>
            <a:off x="396511" y="26900"/>
            <a:ext cx="16744620" cy="1298980"/>
          </a:xfrm>
        </p:spPr>
        <p:txBody>
          <a:bodyPr>
            <a:normAutofit fontScale="90000"/>
          </a:bodyPr>
          <a:lstStyle/>
          <a:p>
            <a:r>
              <a:rPr lang="en-US" dirty="0"/>
              <a:t>Place yourself in the room based on how close you are to those in need</a:t>
            </a:r>
          </a:p>
        </p:txBody>
      </p:sp>
    </p:spTree>
    <p:extLst>
      <p:ext uri="{BB962C8B-B14F-4D97-AF65-F5344CB8AC3E}">
        <p14:creationId xmlns:p14="http://schemas.microsoft.com/office/powerpoint/2010/main" val="386027761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D62D8AA-14A0-4A11-B836-B527CC9A04BD}"/>
              </a:ext>
            </a:extLst>
          </p:cNvPr>
          <p:cNvSpPr/>
          <p:nvPr/>
        </p:nvSpPr>
        <p:spPr>
          <a:xfrm>
            <a:off x="5524130" y="2641601"/>
            <a:ext cx="6024405" cy="2191662"/>
          </a:xfrm>
          <a:prstGeom prst="ellipse">
            <a:avLst/>
          </a:prstGeom>
          <a:noFill/>
          <a:ln w="25400" cap="flat">
            <a:solidFill>
              <a:schemeClr val="tx2">
                <a:lumMod val="75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 name="Title 1">
            <a:extLst>
              <a:ext uri="{FF2B5EF4-FFF2-40B4-BE49-F238E27FC236}">
                <a16:creationId xmlns:a16="http://schemas.microsoft.com/office/drawing/2014/main" id="{365267CF-5BF0-442A-8C7C-838FDAD294BC}"/>
              </a:ext>
            </a:extLst>
          </p:cNvPr>
          <p:cNvSpPr>
            <a:spLocks noGrp="1"/>
          </p:cNvSpPr>
          <p:nvPr>
            <p:ph type="title"/>
          </p:nvPr>
        </p:nvSpPr>
        <p:spPr>
          <a:xfrm>
            <a:off x="498111" y="137693"/>
            <a:ext cx="15808689" cy="1568218"/>
          </a:xfrm>
        </p:spPr>
        <p:txBody>
          <a:bodyPr>
            <a:normAutofit fontScale="90000"/>
          </a:bodyPr>
          <a:lstStyle/>
          <a:p>
            <a:r>
              <a:rPr lang="en-US" dirty="0"/>
              <a:t>Move again: How close are you to Sphere?</a:t>
            </a:r>
          </a:p>
        </p:txBody>
      </p:sp>
      <p:sp>
        <p:nvSpPr>
          <p:cNvPr id="4" name="Slide Number Placeholder 3">
            <a:extLst>
              <a:ext uri="{FF2B5EF4-FFF2-40B4-BE49-F238E27FC236}">
                <a16:creationId xmlns:a16="http://schemas.microsoft.com/office/drawing/2014/main" id="{E2889E26-6C1C-4C2D-8D69-FEF6F3340868}"/>
              </a:ext>
            </a:extLst>
          </p:cNvPr>
          <p:cNvSpPr>
            <a:spLocks noGrp="1"/>
          </p:cNvSpPr>
          <p:nvPr>
            <p:ph type="sldNum" sz="quarter" idx="2"/>
          </p:nvPr>
        </p:nvSpPr>
        <p:spPr/>
        <p:txBody>
          <a:bodyPr/>
          <a:lstStyle/>
          <a:p>
            <a:fld id="{86CB4B4D-7CA3-9044-876B-883B54F8677D}" type="slidenum">
              <a:rPr lang="en-US" smtClean="0"/>
              <a:t>7</a:t>
            </a:fld>
            <a:endParaRPr lang="en-US"/>
          </a:p>
        </p:txBody>
      </p:sp>
      <p:sp>
        <p:nvSpPr>
          <p:cNvPr id="31" name="Rectangle 30">
            <a:extLst>
              <a:ext uri="{FF2B5EF4-FFF2-40B4-BE49-F238E27FC236}">
                <a16:creationId xmlns:a16="http://schemas.microsoft.com/office/drawing/2014/main" id="{33CBE0F6-979E-45DD-A57F-383228B7FEA4}"/>
              </a:ext>
            </a:extLst>
          </p:cNvPr>
          <p:cNvSpPr/>
          <p:nvPr/>
        </p:nvSpPr>
        <p:spPr>
          <a:xfrm>
            <a:off x="4687047" y="5291738"/>
            <a:ext cx="7322170" cy="707886"/>
          </a:xfrm>
          <a:prstGeom prst="rect">
            <a:avLst/>
          </a:prstGeom>
        </p:spPr>
        <p:txBody>
          <a:bodyPr wrap="square">
            <a:spAutoFit/>
          </a:bodyPr>
          <a:lstStyle/>
          <a:p>
            <a:r>
              <a:rPr lang="en-US" sz="4000" b="1" dirty="0">
                <a:solidFill>
                  <a:srgbClr val="000000"/>
                </a:solidFill>
              </a:rPr>
              <a:t>I occasionally use it</a:t>
            </a:r>
          </a:p>
        </p:txBody>
      </p:sp>
      <p:sp>
        <p:nvSpPr>
          <p:cNvPr id="3" name="Rectangle 2">
            <a:extLst>
              <a:ext uri="{FF2B5EF4-FFF2-40B4-BE49-F238E27FC236}">
                <a16:creationId xmlns:a16="http://schemas.microsoft.com/office/drawing/2014/main" id="{7CF5A0FA-25FF-438F-B618-47EA30C819B6}"/>
              </a:ext>
            </a:extLst>
          </p:cNvPr>
          <p:cNvSpPr/>
          <p:nvPr/>
        </p:nvSpPr>
        <p:spPr>
          <a:xfrm>
            <a:off x="7669609" y="4309078"/>
            <a:ext cx="5741592" cy="707886"/>
          </a:xfrm>
          <a:prstGeom prst="rect">
            <a:avLst/>
          </a:prstGeom>
          <a:solidFill>
            <a:schemeClr val="bg1"/>
          </a:solidFill>
          <a:ln w="25400" cap="flat">
            <a:noFill/>
            <a:prstDash val="solid"/>
            <a:round/>
          </a:ln>
          <a:effectLst>
            <a:softEdge rad="31750"/>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048" name="Rectangle 2047">
            <a:extLst>
              <a:ext uri="{FF2B5EF4-FFF2-40B4-BE49-F238E27FC236}">
                <a16:creationId xmlns:a16="http://schemas.microsoft.com/office/drawing/2014/main" id="{4FCEF3EC-BA51-4961-B3E2-EC170C3ECDE0}"/>
              </a:ext>
            </a:extLst>
          </p:cNvPr>
          <p:cNvSpPr/>
          <p:nvPr/>
        </p:nvSpPr>
        <p:spPr>
          <a:xfrm>
            <a:off x="7669609" y="4223828"/>
            <a:ext cx="6024406" cy="707886"/>
          </a:xfrm>
          <a:prstGeom prst="rect">
            <a:avLst/>
          </a:prstGeom>
          <a:solidFill>
            <a:schemeClr val="bg1"/>
          </a:solidFill>
        </p:spPr>
        <p:txBody>
          <a:bodyPr wrap="none">
            <a:spAutoFit/>
          </a:bodyPr>
          <a:lstStyle/>
          <a:p>
            <a:r>
              <a:rPr lang="en-US" sz="4000" b="1" dirty="0">
                <a:solidFill>
                  <a:srgbClr val="000000"/>
                </a:solidFill>
              </a:rPr>
              <a:t>I use it almost every day</a:t>
            </a:r>
          </a:p>
        </p:txBody>
      </p:sp>
      <p:sp>
        <p:nvSpPr>
          <p:cNvPr id="2049" name="Rectangle 2048">
            <a:extLst>
              <a:ext uri="{FF2B5EF4-FFF2-40B4-BE49-F238E27FC236}">
                <a16:creationId xmlns:a16="http://schemas.microsoft.com/office/drawing/2014/main" id="{EFABDD41-7189-47F7-8F7A-BDE82600CE96}"/>
              </a:ext>
            </a:extLst>
          </p:cNvPr>
          <p:cNvSpPr/>
          <p:nvPr/>
        </p:nvSpPr>
        <p:spPr>
          <a:xfrm>
            <a:off x="3800042" y="6896668"/>
            <a:ext cx="11112337" cy="707886"/>
          </a:xfrm>
          <a:prstGeom prst="rect">
            <a:avLst/>
          </a:prstGeom>
        </p:spPr>
        <p:txBody>
          <a:bodyPr wrap="none">
            <a:spAutoFit/>
          </a:bodyPr>
          <a:lstStyle/>
          <a:p>
            <a:r>
              <a:rPr lang="en-US" sz="4000" b="1" dirty="0">
                <a:solidFill>
                  <a:srgbClr val="000000"/>
                </a:solidFill>
              </a:rPr>
              <a:t>I’ve heard of it but never really looked at it</a:t>
            </a:r>
          </a:p>
        </p:txBody>
      </p:sp>
      <p:sp>
        <p:nvSpPr>
          <p:cNvPr id="14" name="Oval 13">
            <a:extLst>
              <a:ext uri="{FF2B5EF4-FFF2-40B4-BE49-F238E27FC236}">
                <a16:creationId xmlns:a16="http://schemas.microsoft.com/office/drawing/2014/main" id="{67DEC367-5BB3-4BE8-8668-3F4DC1B267E8}"/>
              </a:ext>
            </a:extLst>
          </p:cNvPr>
          <p:cNvSpPr/>
          <p:nvPr/>
        </p:nvSpPr>
        <p:spPr>
          <a:xfrm>
            <a:off x="2201333" y="2282396"/>
            <a:ext cx="12293599" cy="4107969"/>
          </a:xfrm>
          <a:prstGeom prst="ellipse">
            <a:avLst/>
          </a:prstGeom>
          <a:noFill/>
          <a:ln w="25400" cap="flat">
            <a:solidFill>
              <a:schemeClr val="tx2">
                <a:lumMod val="75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CFBC3CD2-5DC4-42E0-9CB4-762C196BEEBC}"/>
              </a:ext>
            </a:extLst>
          </p:cNvPr>
          <p:cNvSpPr/>
          <p:nvPr/>
        </p:nvSpPr>
        <p:spPr>
          <a:xfrm>
            <a:off x="498111" y="2078864"/>
            <a:ext cx="16842152" cy="6333944"/>
          </a:xfrm>
          <a:prstGeom prst="ellipse">
            <a:avLst/>
          </a:prstGeom>
          <a:noFill/>
          <a:ln w="25400" cap="flat">
            <a:solidFill>
              <a:schemeClr val="tx2">
                <a:lumMod val="75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3076" name="Picture 4" descr="Image result for 2018 sphere handbook">
            <a:extLst>
              <a:ext uri="{FF2B5EF4-FFF2-40B4-BE49-F238E27FC236}">
                <a16:creationId xmlns:a16="http://schemas.microsoft.com/office/drawing/2014/main" id="{1C577159-DED6-4C05-A2B7-14EB507DBF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609" y="1291752"/>
            <a:ext cx="2001043" cy="2839575"/>
          </a:xfrm>
          <a:prstGeom prst="rect">
            <a:avLst/>
          </a:prstGeom>
          <a:noFill/>
          <a:ln>
            <a:solidFill>
              <a:schemeClr val="tx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F21CCEE5-8D0B-4388-8AC8-4C600F61EB2C}"/>
              </a:ext>
            </a:extLst>
          </p:cNvPr>
          <p:cNvSpPr/>
          <p:nvPr/>
        </p:nvSpPr>
        <p:spPr>
          <a:xfrm>
            <a:off x="6211545" y="8529667"/>
            <a:ext cx="5698996" cy="707886"/>
          </a:xfrm>
          <a:prstGeom prst="rect">
            <a:avLst/>
          </a:prstGeom>
        </p:spPr>
        <p:txBody>
          <a:bodyPr wrap="none">
            <a:spAutoFit/>
          </a:bodyPr>
          <a:lstStyle/>
          <a:p>
            <a:r>
              <a:rPr lang="en-US" sz="4000" b="1" dirty="0">
                <a:solidFill>
                  <a:srgbClr val="000000"/>
                </a:solidFill>
              </a:rPr>
              <a:t>It’s completely new to me</a:t>
            </a:r>
          </a:p>
        </p:txBody>
      </p:sp>
    </p:spTree>
    <p:extLst>
      <p:ext uri="{BB962C8B-B14F-4D97-AF65-F5344CB8AC3E}">
        <p14:creationId xmlns:p14="http://schemas.microsoft.com/office/powerpoint/2010/main" val="64861797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D2FF2-3AAB-45D9-8556-09F4A5DFF8C2}"/>
              </a:ext>
            </a:extLst>
          </p:cNvPr>
          <p:cNvSpPr>
            <a:spLocks noGrp="1"/>
          </p:cNvSpPr>
          <p:nvPr>
            <p:ph type="title"/>
          </p:nvPr>
        </p:nvSpPr>
        <p:spPr/>
        <p:txBody>
          <a:bodyPr/>
          <a:lstStyle/>
          <a:p>
            <a:r>
              <a:rPr lang="en-US" dirty="0"/>
              <a:t>The Sphere movement</a:t>
            </a:r>
          </a:p>
        </p:txBody>
      </p:sp>
      <p:sp>
        <p:nvSpPr>
          <p:cNvPr id="3" name="Text Placeholder 2">
            <a:extLst>
              <a:ext uri="{FF2B5EF4-FFF2-40B4-BE49-F238E27FC236}">
                <a16:creationId xmlns:a16="http://schemas.microsoft.com/office/drawing/2014/main" id="{666A5732-24DE-4AEA-A887-3FCF4A7ABEE9}"/>
              </a:ext>
            </a:extLst>
          </p:cNvPr>
          <p:cNvSpPr>
            <a:spLocks noGrp="1"/>
          </p:cNvSpPr>
          <p:nvPr>
            <p:ph type="body" sz="half" idx="1"/>
          </p:nvPr>
        </p:nvSpPr>
        <p:spPr>
          <a:xfrm>
            <a:off x="911951" y="1430242"/>
            <a:ext cx="15297867" cy="4255197"/>
          </a:xfrm>
        </p:spPr>
        <p:txBody>
          <a:bodyPr>
            <a:noAutofit/>
          </a:bodyPr>
          <a:lstStyle/>
          <a:p>
            <a:pPr marL="571500" indent="-571500">
              <a:buFont typeface="Arial" panose="020B0604020202020204" pitchFamily="34" charset="0"/>
              <a:buChar char="•"/>
            </a:pPr>
            <a:r>
              <a:rPr lang="en-US" dirty="0">
                <a:solidFill>
                  <a:srgbClr val="000000"/>
                </a:solidFill>
              </a:rPr>
              <a:t>Started in 1997 by NGOs and the </a:t>
            </a:r>
            <a:r>
              <a:rPr lang="de-DE" dirty="0">
                <a:solidFill>
                  <a:srgbClr val="000000"/>
                </a:solidFill>
              </a:rPr>
              <a:t>International </a:t>
            </a:r>
            <a:r>
              <a:rPr lang="en-US" dirty="0">
                <a:solidFill>
                  <a:srgbClr val="000000"/>
                </a:solidFill>
              </a:rPr>
              <a:t>Red Cross and Red Crescent Movement.</a:t>
            </a:r>
          </a:p>
          <a:p>
            <a:pPr marL="571500" indent="-571500">
              <a:buFont typeface="Arial" panose="020B0604020202020204" pitchFamily="34" charset="0"/>
              <a:buChar char="•"/>
            </a:pPr>
            <a:r>
              <a:rPr lang="en-US" dirty="0">
                <a:solidFill>
                  <a:srgbClr val="000000"/>
                </a:solidFill>
              </a:rPr>
              <a:t>Developed a Humanitarian Charter and humanitarian standards to be applied in humanitarian response.</a:t>
            </a:r>
          </a:p>
          <a:p>
            <a:pPr marL="571500" indent="-571500">
              <a:buFont typeface="Arial" panose="020B0604020202020204" pitchFamily="34" charset="0"/>
              <a:buChar char="•"/>
            </a:pPr>
            <a:r>
              <a:rPr lang="en-US" dirty="0">
                <a:solidFill>
                  <a:srgbClr val="000000"/>
                </a:solidFill>
              </a:rPr>
              <a:t>The Sphere Handbook is a primary reference tool for national and international NGOs, volunteers, UN agencies, governments</a:t>
            </a:r>
            <a:r>
              <a:rPr lang="en-CH" dirty="0">
                <a:solidFill>
                  <a:srgbClr val="000000"/>
                </a:solidFill>
              </a:rPr>
              <a:t> and </a:t>
            </a:r>
            <a:r>
              <a:rPr lang="en-US" dirty="0">
                <a:solidFill>
                  <a:srgbClr val="000000"/>
                </a:solidFill>
              </a:rPr>
              <a:t>donors.</a:t>
            </a:r>
          </a:p>
          <a:p>
            <a:pPr marL="571500" indent="-571500">
              <a:buFont typeface="Arial" panose="020B0604020202020204" pitchFamily="34" charset="0"/>
              <a:buChar char="•"/>
            </a:pPr>
            <a:r>
              <a:rPr lang="en-US" dirty="0">
                <a:solidFill>
                  <a:srgbClr val="000000"/>
                </a:solidFill>
              </a:rPr>
              <a:t>Sphere is a worldwide community working to improve the quality and accountability of humanitarian assistance.</a:t>
            </a:r>
          </a:p>
        </p:txBody>
      </p:sp>
      <p:sp>
        <p:nvSpPr>
          <p:cNvPr id="4" name="Slide Number Placeholder 3">
            <a:extLst>
              <a:ext uri="{FF2B5EF4-FFF2-40B4-BE49-F238E27FC236}">
                <a16:creationId xmlns:a16="http://schemas.microsoft.com/office/drawing/2014/main" id="{8E7DC8A8-83F0-4540-AA74-CBA99A0A8237}"/>
              </a:ext>
            </a:extLst>
          </p:cNvPr>
          <p:cNvSpPr>
            <a:spLocks noGrp="1"/>
          </p:cNvSpPr>
          <p:nvPr>
            <p:ph type="sldNum" sz="quarter" idx="2"/>
          </p:nvPr>
        </p:nvSpPr>
        <p:spPr/>
        <p:txBody>
          <a:bodyPr/>
          <a:lstStyle/>
          <a:p>
            <a:fld id="{86CB4B4D-7CA3-9044-876B-883B54F8677D}" type="slidenum">
              <a:rPr lang="en-US" smtClean="0"/>
              <a:t>8</a:t>
            </a:fld>
            <a:endParaRPr lang="en-US"/>
          </a:p>
        </p:txBody>
      </p:sp>
    </p:spTree>
    <p:extLst>
      <p:ext uri="{BB962C8B-B14F-4D97-AF65-F5344CB8AC3E}">
        <p14:creationId xmlns:p14="http://schemas.microsoft.com/office/powerpoint/2010/main" val="75812489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Online Media 19" title="The Sphere Story I - Mavericks">
            <a:hlinkClick r:id="" action="ppaction://media"/>
            <a:extLst>
              <a:ext uri="{FF2B5EF4-FFF2-40B4-BE49-F238E27FC236}">
                <a16:creationId xmlns:a16="http://schemas.microsoft.com/office/drawing/2014/main" id="{35EC84F7-A237-4650-9256-222FB43FEA5D}"/>
              </a:ext>
            </a:extLst>
          </p:cNvPr>
          <p:cNvPicPr>
            <a:picLocks noRot="1" noChangeAspect="1"/>
          </p:cNvPicPr>
          <p:nvPr>
            <a:videoFile r:link="rId1"/>
          </p:nvPr>
        </p:nvPicPr>
        <p:blipFill>
          <a:blip r:embed="rId4"/>
          <a:stretch>
            <a:fillRect/>
          </a:stretch>
        </p:blipFill>
        <p:spPr>
          <a:xfrm>
            <a:off x="1437312" y="1210428"/>
            <a:ext cx="14465637" cy="8136921"/>
          </a:xfrm>
          <a:prstGeom prst="rect">
            <a:avLst/>
          </a:prstGeom>
        </p:spPr>
      </p:pic>
      <p:sp>
        <p:nvSpPr>
          <p:cNvPr id="2" name="Title 1">
            <a:extLst>
              <a:ext uri="{FF2B5EF4-FFF2-40B4-BE49-F238E27FC236}">
                <a16:creationId xmlns:a16="http://schemas.microsoft.com/office/drawing/2014/main" id="{BBDFBA6F-EC17-4F92-91D3-0AE7C1C761A6}"/>
              </a:ext>
            </a:extLst>
          </p:cNvPr>
          <p:cNvSpPr>
            <a:spLocks noGrp="1"/>
          </p:cNvSpPr>
          <p:nvPr>
            <p:ph type="title"/>
          </p:nvPr>
        </p:nvSpPr>
        <p:spPr/>
        <p:txBody>
          <a:bodyPr/>
          <a:lstStyle/>
          <a:p>
            <a:r>
              <a:rPr lang="en-US" dirty="0"/>
              <a:t>How it all began…</a:t>
            </a:r>
          </a:p>
        </p:txBody>
      </p:sp>
    </p:spTree>
    <p:extLst>
      <p:ext uri="{BB962C8B-B14F-4D97-AF65-F5344CB8AC3E}">
        <p14:creationId xmlns:p14="http://schemas.microsoft.com/office/powerpoint/2010/main" val="14222510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20"/>
                </p:tgtEl>
              </p:cMediaNode>
            </p:video>
          </p:childTnLst>
        </p:cTn>
      </p:par>
    </p:tnLst>
  </p:timing>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Spher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1355b3f0-e072-4ae3-b261-722c43fa6e26">
      <Terms xmlns="http://schemas.microsoft.com/office/infopath/2007/PartnerControls"/>
    </lcf76f155ced4ddcb4097134ff3c332f>
    <TaxCatchAll xmlns="9051fefc-2ea4-4620-a82b-61f19e316bb6" xsi:nil="true"/>
    <_Flow_SignoffStatus xmlns="1355b3f0-e072-4ae3-b261-722c43fa6e2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8" ma:contentTypeDescription="Create a new document." ma:contentTypeScope="" ma:versionID="63aabe99062e586f57a6b5e7de450218">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7a4c1f2e99d3e4b9c6edfdb6325b5888"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c2c48a7-3976-43da-8c19-cb30e3e77c6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403d0eb-ff5c-4829-9fc3-59ef669ebb52}" ma:internalName="TaxCatchAll" ma:showField="CatchAllData" ma:web="9051fefc-2ea4-4620-a82b-61f19e316b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9804756-4AAC-4CBE-9216-0CB195FC3179}">
  <ds:schemaRefs>
    <ds:schemaRef ds:uri="http://schemas.microsoft.com/office/2006/metadata/properties"/>
    <ds:schemaRef ds:uri="http://schemas.microsoft.com/office/infopath/2007/PartnerControls"/>
    <ds:schemaRef ds:uri="1355b3f0-e072-4ae3-b261-722c43fa6e26"/>
    <ds:schemaRef ds:uri="9051fefc-2ea4-4620-a82b-61f19e316bb6"/>
  </ds:schemaRefs>
</ds:datastoreItem>
</file>

<file path=customXml/itemProps2.xml><?xml version="1.0" encoding="utf-8"?>
<ds:datastoreItem xmlns:ds="http://schemas.openxmlformats.org/officeDocument/2006/customXml" ds:itemID="{E8692679-C003-4D63-909A-6BBF108314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9AE08C-03CE-4C3A-B333-FEAEA16D162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2540</TotalTime>
  <Words>3829</Words>
  <Application>Microsoft Office PowerPoint</Application>
  <PresentationFormat>Custom</PresentationFormat>
  <Paragraphs>289</Paragraphs>
  <Slides>40</Slides>
  <Notes>32</Notes>
  <HiddenSlides>0</HiddenSlides>
  <MMClips>1</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40</vt:i4>
      </vt:variant>
    </vt:vector>
  </HeadingPairs>
  <TitlesOfParts>
    <vt:vector size="58" baseType="lpstr">
      <vt:lpstr>Helvetica Neue</vt:lpstr>
      <vt:lpstr>Lucida Grande</vt:lpstr>
      <vt:lpstr>Open Sans Regular</vt:lpstr>
      <vt:lpstr>Arial</vt:lpstr>
      <vt:lpstr>Calibri</vt:lpstr>
      <vt:lpstr>Calibri Light</vt:lpstr>
      <vt:lpstr>Lucida Sans</vt:lpstr>
      <vt:lpstr>Lucida Sans Regular</vt:lpstr>
      <vt:lpstr>Open Sans</vt:lpstr>
      <vt:lpstr>Open Sans Bold</vt:lpstr>
      <vt:lpstr>Open Sans Light</vt:lpstr>
      <vt:lpstr>Tahoma</vt:lpstr>
      <vt:lpstr>Times New Roman</vt:lpstr>
      <vt:lpstr>White</vt:lpstr>
      <vt:lpstr>1_White</vt:lpstr>
      <vt:lpstr>Sphere</vt:lpstr>
      <vt:lpstr>1_Sphere</vt:lpstr>
      <vt:lpstr>Office Theme</vt:lpstr>
      <vt:lpstr>PowerPoint Presentation</vt:lpstr>
      <vt:lpstr>Timetable</vt:lpstr>
      <vt:lpstr>By the end of this session you will be able to:</vt:lpstr>
      <vt:lpstr>Ground rules</vt:lpstr>
      <vt:lpstr>Introductions</vt:lpstr>
      <vt:lpstr>Place yourself in the room based on how close you are to those in need</vt:lpstr>
      <vt:lpstr>Move again: How close are you to Sphere?</vt:lpstr>
      <vt:lpstr>The Sphere movement</vt:lpstr>
      <vt:lpstr>How it all began…</vt:lpstr>
      <vt:lpstr>The Sphere philosophy</vt:lpstr>
      <vt:lpstr>What is in the Handbook?</vt:lpstr>
      <vt:lpstr>Deep dive into the Sphere Handbook</vt:lpstr>
      <vt:lpstr>4 ways to access the Handbook</vt:lpstr>
      <vt:lpstr>The Sphere Handbook – eight interdependent chapters</vt:lpstr>
      <vt:lpstr>A holistic approach</vt:lpstr>
      <vt:lpstr>The Humanitarian Charter…</vt:lpstr>
      <vt:lpstr>Protection Principles</vt:lpstr>
      <vt:lpstr>The Core Humanitarian Standard on Quality and Accountability (CHS)…</vt:lpstr>
      <vt:lpstr>PowerPoint Presentation</vt:lpstr>
      <vt:lpstr>Deep dive into a Technical Chapter: WASH</vt:lpstr>
      <vt:lpstr>PowerPoint Presentation</vt:lpstr>
      <vt:lpstr>PowerPoint Presentation</vt:lpstr>
      <vt:lpstr>Key actions</vt:lpstr>
      <vt:lpstr>Key indicators</vt:lpstr>
      <vt:lpstr>Guidance notes </vt:lpstr>
      <vt:lpstr>Using the indicators</vt:lpstr>
      <vt:lpstr>Three types of indicators</vt:lpstr>
      <vt:lpstr>But do crates meet the needs of all our different users ?</vt:lpstr>
      <vt:lpstr>Standards v. indicators</vt:lpstr>
      <vt:lpstr>The Sphere Quiz!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174</cp:revision>
  <cp:lastPrinted>2018-12-19T16:28:59Z</cp:lastPrinted>
  <dcterms:created xsi:type="dcterms:W3CDTF">2018-12-14T22:00:46Z</dcterms:created>
  <dcterms:modified xsi:type="dcterms:W3CDTF">2023-07-18T11:22:17Z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y fmtid="{D5CDD505-2E9C-101B-9397-08002B2CF9AE}" pid="3" name="MediaServiceImageTags">
    <vt:lpwstr/>
  </property>
</Properties>
</file>