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8" roundtripDataSignature="AMtx7miWlzqySwVzoAEsDlMXlg7qDlA5w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customschemas.google.com/relationships/presentationmetadata" Target="metadata"/><Relationship Id="rId8" Type="http://schemas.openxmlformats.org/officeDocument/2006/relationships/slide" Target="slides/slide4.xml"/><Relationship Id="rId3" Type="http://schemas.openxmlformats.org/officeDocument/2006/relationships/slideMaster" Target="slideMasters/slideMaster1.xml"/><Relationship Id="rId12" Type="http://schemas.openxmlformats.org/officeDocument/2006/relationships/slide" Target="slides/slide8.xml"/><Relationship Id="rId17" Type="http://schemas.openxmlformats.org/officeDocument/2006/relationships/slide" Target="slides/slide13.xml"/><Relationship Id="rId7" Type="http://schemas.openxmlformats.org/officeDocument/2006/relationships/slide" Target="slides/slide3.xml"/><Relationship Id="rId2" Type="http://schemas.openxmlformats.org/officeDocument/2006/relationships/presProps" Target="presProps.xml"/><Relationship Id="rId16" Type="http://schemas.openxmlformats.org/officeDocument/2006/relationships/slide" Target="slides/slide12.xml"/><Relationship Id="rId20" Type="http://schemas.openxmlformats.org/officeDocument/2006/relationships/customXml" Target="../customXml/item2.xml"/><Relationship Id="rId11" Type="http://schemas.openxmlformats.org/officeDocument/2006/relationships/slide" Target="slides/slide7.xml"/><Relationship Id="rId1" Type="http://schemas.openxmlformats.org/officeDocument/2006/relationships/theme" Target="theme/theme1.xml"/><Relationship Id="rId6" Type="http://schemas.openxmlformats.org/officeDocument/2006/relationships/slide" Target="slides/slide2.xml"/><Relationship Id="rId15" Type="http://schemas.openxmlformats.org/officeDocument/2006/relationships/slide" Target="slides/slide1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customXml" Target="../customXml/item1.xml"/><Relationship Id="rId4" Type="http://schemas.openxmlformats.org/officeDocument/2006/relationships/notesMaster" Target="notesMasters/notes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pt-B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0868cbb377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 name="Google Shape;169;g20868cbb377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 name="Google Shape;19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1" marL="457200" rtl="0" algn="l">
              <a:spcBef>
                <a:spcPts val="0"/>
              </a:spcBef>
              <a:spcAft>
                <a:spcPts val="0"/>
              </a:spcAft>
              <a:buClr>
                <a:schemeClr val="dk1"/>
              </a:buClr>
              <a:buSzPts val="1200"/>
              <a:buFont typeface="Courier New"/>
              <a:buNone/>
            </a:pPr>
            <a:r>
              <a:rPr lang="pt-BR" sz="1200">
                <a:latin typeface="Calibri"/>
                <a:ea typeface="Calibri"/>
                <a:cs typeface="Calibri"/>
                <a:sym typeface="Calibri"/>
              </a:rPr>
              <a:t>Context: Probably the session will occur after the feedback loop, it will be the first session of the day(Around 9.25pm to 10.30pm)</a:t>
            </a:r>
            <a:endParaRPr sz="1200">
              <a:latin typeface="Calibri"/>
              <a:ea typeface="Calibri"/>
              <a:cs typeface="Calibri"/>
              <a:sym typeface="Calibri"/>
            </a:endParaRPr>
          </a:p>
          <a:p>
            <a:pPr indent="-285750" lvl="1" marL="742950" rtl="0" algn="l">
              <a:spcBef>
                <a:spcPts val="0"/>
              </a:spcBef>
              <a:spcAft>
                <a:spcPts val="0"/>
              </a:spcAft>
              <a:buClr>
                <a:schemeClr val="dk1"/>
              </a:buClr>
              <a:buSzPts val="1200"/>
              <a:buFont typeface="Courier New"/>
              <a:buChar char="o"/>
            </a:pPr>
            <a:r>
              <a:rPr lang="pt-BR" sz="1200">
                <a:latin typeface="Calibri"/>
                <a:ea typeface="Calibri"/>
                <a:cs typeface="Calibri"/>
                <a:sym typeface="Calibri"/>
              </a:rPr>
              <a:t>Everything starts with water. The right to water and sanitation is part of the universal rights, and in a humanitarian response, it is a key factor on the path to uphold the right to life with dignity.</a:t>
            </a:r>
            <a:endParaRPr sz="1200">
              <a:latin typeface="Calibri"/>
              <a:ea typeface="Calibri"/>
              <a:cs typeface="Calibri"/>
              <a:sym typeface="Calibri"/>
            </a:endParaRPr>
          </a:p>
          <a:p>
            <a:pPr indent="0" lvl="0" marL="0" rtl="0" algn="l">
              <a:spcBef>
                <a:spcPts val="0"/>
              </a:spcBef>
              <a:spcAft>
                <a:spcPts val="0"/>
              </a:spcAft>
              <a:buNone/>
            </a:pPr>
            <a:r>
              <a:t/>
            </a:r>
            <a:endParaRPr/>
          </a:p>
        </p:txBody>
      </p:sp>
      <p:sp>
        <p:nvSpPr>
          <p:cNvPr id="95" name="Google Shape;95;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1" marL="457200" rtl="0" algn="l">
              <a:spcBef>
                <a:spcPts val="0"/>
              </a:spcBef>
              <a:spcAft>
                <a:spcPts val="0"/>
              </a:spcAft>
              <a:buClr>
                <a:schemeClr val="dk1"/>
              </a:buClr>
              <a:buSzPts val="1800"/>
              <a:buFont typeface="Courier New"/>
              <a:buNone/>
            </a:pPr>
            <a:r>
              <a:rPr lang="pt-BR" sz="1800">
                <a:latin typeface="Calibri"/>
                <a:ea typeface="Calibri"/>
                <a:cs typeface="Calibri"/>
                <a:sym typeface="Calibri"/>
              </a:rPr>
              <a:t>We know that in a context of disaster or conflict, whether in urban o rural areas, people affected most likely have some kind of difficulties having access to clean and safe water as well as in the amount needed to supply their basic needs, a wide range of factors can occur at some point of the waterchain (water sourcing, treatment, distribution, collection, etc.). In this scenario, the outbreaks of infectious diseases can affect the community affected people and increase its vulnerability.</a:t>
            </a:r>
            <a:endParaRPr sz="1800">
              <a:latin typeface="Calibri"/>
              <a:ea typeface="Calibri"/>
              <a:cs typeface="Calibri"/>
              <a:sym typeface="Calibri"/>
            </a:endParaRPr>
          </a:p>
          <a:p>
            <a:pPr indent="0" lvl="0" marL="0" rtl="0" algn="l">
              <a:spcBef>
                <a:spcPts val="0"/>
              </a:spcBef>
              <a:spcAft>
                <a:spcPts val="0"/>
              </a:spcAft>
              <a:buNone/>
            </a:pPr>
            <a:r>
              <a:t/>
            </a:r>
            <a:endParaRPr/>
          </a:p>
        </p:txBody>
      </p:sp>
      <p:sp>
        <p:nvSpPr>
          <p:cNvPr id="106" name="Google Shape;106;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1" marL="457200" rtl="0" algn="l">
              <a:spcBef>
                <a:spcPts val="0"/>
              </a:spcBef>
              <a:spcAft>
                <a:spcPts val="0"/>
              </a:spcAft>
              <a:buClr>
                <a:schemeClr val="dk1"/>
              </a:buClr>
              <a:buSzPts val="1200"/>
              <a:buFont typeface="Courier New"/>
              <a:buNone/>
            </a:pPr>
            <a:r>
              <a:rPr lang="pt-BR" sz="1200">
                <a:latin typeface="Calibri"/>
                <a:ea typeface="Calibri"/>
                <a:cs typeface="Calibri"/>
                <a:sym typeface="Calibri"/>
              </a:rPr>
              <a:t>So, in order for us to understand the main objective of all WASH programmes, we introduce you the F Diagram.</a:t>
            </a:r>
            <a:endParaRPr sz="1200">
              <a:latin typeface="Calibri"/>
              <a:ea typeface="Calibri"/>
              <a:cs typeface="Calibri"/>
              <a:sym typeface="Calibri"/>
            </a:endParaRPr>
          </a:p>
          <a:p>
            <a:pPr indent="0" lvl="1" marL="457200" rtl="0" algn="l">
              <a:spcBef>
                <a:spcPts val="0"/>
              </a:spcBef>
              <a:spcAft>
                <a:spcPts val="0"/>
              </a:spcAft>
              <a:buClr>
                <a:schemeClr val="dk1"/>
              </a:buClr>
              <a:buSzPts val="1200"/>
              <a:buFont typeface="Courier New"/>
              <a:buNone/>
            </a:pPr>
            <a:r>
              <a:rPr lang="pt-BR" sz="1200">
                <a:latin typeface="Calibri"/>
                <a:ea typeface="Calibri"/>
                <a:cs typeface="Calibri"/>
                <a:sym typeface="Calibri"/>
              </a:rPr>
              <a:t>What is that? (20 people – 4 groups of 5 people)</a:t>
            </a:r>
            <a:endParaRPr/>
          </a:p>
          <a:p>
            <a:pPr indent="0" lvl="1" marL="457200" rtl="0" algn="l">
              <a:spcBef>
                <a:spcPts val="0"/>
              </a:spcBef>
              <a:spcAft>
                <a:spcPts val="0"/>
              </a:spcAft>
              <a:buClr>
                <a:schemeClr val="dk1"/>
              </a:buClr>
              <a:buSzPts val="1200"/>
              <a:buFont typeface="Courier New"/>
              <a:buNone/>
            </a:pPr>
            <a:r>
              <a:rPr lang="pt-BR" sz="1200">
                <a:latin typeface="Calibri"/>
                <a:ea typeface="Calibri"/>
                <a:cs typeface="Calibri"/>
                <a:sym typeface="Calibri"/>
              </a:rPr>
              <a:t>Instructions: We are going to break you into 4 groups of 5 people, in your flipcharts the idea is to think WASH (Water, Sanitation and Hygiene) as barriers, so which barrier can stop the transmission of disease.</a:t>
            </a:r>
            <a:endParaRPr sz="1200">
              <a:latin typeface="Calibri"/>
              <a:ea typeface="Calibri"/>
              <a:cs typeface="Calibri"/>
              <a:sym typeface="Calibri"/>
            </a:endParaRPr>
          </a:p>
          <a:p>
            <a:pPr indent="-228600" lvl="2" marL="11430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Primary: Preventing the initial contact with faeces</a:t>
            </a:r>
            <a:endParaRPr sz="1200">
              <a:latin typeface="Calibri"/>
              <a:ea typeface="Calibri"/>
              <a:cs typeface="Calibri"/>
              <a:sym typeface="Calibri"/>
            </a:endParaRPr>
          </a:p>
          <a:p>
            <a:pPr indent="-228600" lvl="2" marL="11430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Secondary: Preventing it being ingested by a new person</a:t>
            </a:r>
            <a:endParaRPr sz="1200">
              <a:latin typeface="Calibri"/>
              <a:ea typeface="Calibri"/>
              <a:cs typeface="Calibri"/>
              <a:sym typeface="Calibri"/>
            </a:endParaRPr>
          </a:p>
          <a:p>
            <a:pPr indent="-228600" lvl="2" marL="11430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For example:</a:t>
            </a:r>
            <a:endParaRPr sz="1200">
              <a:latin typeface="Calibri"/>
              <a:ea typeface="Calibri"/>
              <a:cs typeface="Calibri"/>
              <a:sym typeface="Calibri"/>
            </a:endParaRPr>
          </a:p>
          <a:p>
            <a:pPr indent="-228600" lvl="3" marL="16002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How can we prevent drinkable water from the contamination of fecal coliforms? Through Sanitation (by separating faeces from the environment).</a:t>
            </a:r>
            <a:endParaRPr sz="1200">
              <a:latin typeface="Calibri"/>
              <a:ea typeface="Calibri"/>
              <a:cs typeface="Calibri"/>
              <a:sym typeface="Calibri"/>
            </a:endParaRPr>
          </a:p>
          <a:p>
            <a:pPr indent="-228600" lvl="3" marL="16002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How we can prevent our hands to have contact with fecal coliforms? (By washing them after defaecation)</a:t>
            </a:r>
            <a:endParaRPr sz="1200">
              <a:latin typeface="Calibri"/>
              <a:ea typeface="Calibri"/>
              <a:cs typeface="Calibri"/>
              <a:sym typeface="Calibri"/>
            </a:endParaRPr>
          </a:p>
          <a:p>
            <a:pPr indent="0" lvl="0" marL="0" rtl="0" algn="l">
              <a:spcBef>
                <a:spcPts val="0"/>
              </a:spcBef>
              <a:spcAft>
                <a:spcPts val="0"/>
              </a:spcAft>
              <a:buNone/>
            </a:pPr>
            <a:r>
              <a:t/>
            </a:r>
            <a:endParaRPr/>
          </a:p>
        </p:txBody>
      </p:sp>
      <p:sp>
        <p:nvSpPr>
          <p:cNvPr id="115" name="Google Shape;115;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1" marL="457200" rtl="0" algn="l">
              <a:spcBef>
                <a:spcPts val="0"/>
              </a:spcBef>
              <a:spcAft>
                <a:spcPts val="0"/>
              </a:spcAft>
              <a:buClr>
                <a:schemeClr val="dk1"/>
              </a:buClr>
              <a:buSzPts val="1200"/>
              <a:buFont typeface="Courier New"/>
              <a:buNone/>
            </a:pPr>
            <a:r>
              <a:rPr lang="pt-BR" sz="1200">
                <a:latin typeface="Calibri"/>
                <a:ea typeface="Calibri"/>
                <a:cs typeface="Calibri"/>
                <a:sym typeface="Calibri"/>
              </a:rPr>
              <a:t>So, in order for us to understand the main objective of all WASH programmes, we introduce you the F Diagram.</a:t>
            </a:r>
            <a:endParaRPr sz="1200">
              <a:latin typeface="Calibri"/>
              <a:ea typeface="Calibri"/>
              <a:cs typeface="Calibri"/>
              <a:sym typeface="Calibri"/>
            </a:endParaRPr>
          </a:p>
          <a:p>
            <a:pPr indent="0" lvl="1" marL="457200" rtl="0" algn="l">
              <a:spcBef>
                <a:spcPts val="0"/>
              </a:spcBef>
              <a:spcAft>
                <a:spcPts val="0"/>
              </a:spcAft>
              <a:buClr>
                <a:schemeClr val="dk1"/>
              </a:buClr>
              <a:buSzPts val="1200"/>
              <a:buFont typeface="Courier New"/>
              <a:buNone/>
            </a:pPr>
            <a:r>
              <a:rPr lang="pt-BR" sz="1200">
                <a:latin typeface="Calibri"/>
                <a:ea typeface="Calibri"/>
                <a:cs typeface="Calibri"/>
                <a:sym typeface="Calibri"/>
              </a:rPr>
              <a:t>What is that? (20 people – 4 groups of 5 people)</a:t>
            </a:r>
            <a:endParaRPr/>
          </a:p>
          <a:p>
            <a:pPr indent="0" lvl="1" marL="457200" rtl="0" algn="l">
              <a:spcBef>
                <a:spcPts val="0"/>
              </a:spcBef>
              <a:spcAft>
                <a:spcPts val="0"/>
              </a:spcAft>
              <a:buClr>
                <a:schemeClr val="dk1"/>
              </a:buClr>
              <a:buSzPts val="1200"/>
              <a:buFont typeface="Courier New"/>
              <a:buNone/>
            </a:pPr>
            <a:r>
              <a:rPr lang="pt-BR" sz="1200">
                <a:latin typeface="Calibri"/>
                <a:ea typeface="Calibri"/>
                <a:cs typeface="Calibri"/>
                <a:sym typeface="Calibri"/>
              </a:rPr>
              <a:t>Instructions: We are going to break you into 4 groups of 5 people, in your flipcharts the idea is to think WASH (Water, Sanitation and Hygiene) as barriers, so which barrier can stop the transmission of disease.</a:t>
            </a:r>
            <a:endParaRPr sz="1200">
              <a:latin typeface="Calibri"/>
              <a:ea typeface="Calibri"/>
              <a:cs typeface="Calibri"/>
              <a:sym typeface="Calibri"/>
            </a:endParaRPr>
          </a:p>
          <a:p>
            <a:pPr indent="-228600" lvl="2" marL="11430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Primary: Preventing the initial contact with faeces</a:t>
            </a:r>
            <a:endParaRPr sz="1200">
              <a:latin typeface="Calibri"/>
              <a:ea typeface="Calibri"/>
              <a:cs typeface="Calibri"/>
              <a:sym typeface="Calibri"/>
            </a:endParaRPr>
          </a:p>
          <a:p>
            <a:pPr indent="-228600" lvl="2" marL="11430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Secondary: Preventing it being ingested by a new person</a:t>
            </a:r>
            <a:endParaRPr sz="1200">
              <a:latin typeface="Calibri"/>
              <a:ea typeface="Calibri"/>
              <a:cs typeface="Calibri"/>
              <a:sym typeface="Calibri"/>
            </a:endParaRPr>
          </a:p>
          <a:p>
            <a:pPr indent="-228600" lvl="2" marL="11430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For example:</a:t>
            </a:r>
            <a:endParaRPr sz="1200">
              <a:latin typeface="Calibri"/>
              <a:ea typeface="Calibri"/>
              <a:cs typeface="Calibri"/>
              <a:sym typeface="Calibri"/>
            </a:endParaRPr>
          </a:p>
          <a:p>
            <a:pPr indent="-228600" lvl="3" marL="16002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How can we prevent drinkable water from the contamination of fecal coliforms? Through Sanitation (by separating faeces from the environment).</a:t>
            </a:r>
            <a:endParaRPr sz="1200">
              <a:latin typeface="Calibri"/>
              <a:ea typeface="Calibri"/>
              <a:cs typeface="Calibri"/>
              <a:sym typeface="Calibri"/>
            </a:endParaRPr>
          </a:p>
          <a:p>
            <a:pPr indent="-228600" lvl="3" marL="16002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How we can prevent our hands to have contact with fecal coliforms? (By washing them after defaecation)</a:t>
            </a:r>
            <a:endParaRPr sz="1200">
              <a:latin typeface="Calibri"/>
              <a:ea typeface="Calibri"/>
              <a:cs typeface="Calibri"/>
              <a:sym typeface="Calibri"/>
            </a:endParaRPr>
          </a:p>
          <a:p>
            <a:pPr indent="0" lvl="0" marL="0" rtl="0" algn="l">
              <a:spcBef>
                <a:spcPts val="0"/>
              </a:spcBef>
              <a:spcAft>
                <a:spcPts val="0"/>
              </a:spcAft>
              <a:buNone/>
            </a:pPr>
            <a:r>
              <a:t/>
            </a:r>
            <a:endParaRPr/>
          </a:p>
        </p:txBody>
      </p:sp>
      <p:sp>
        <p:nvSpPr>
          <p:cNvPr id="126" name="Google Shape;12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 name="Google Shape;136;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1" marL="457200" rtl="0" algn="l">
              <a:spcBef>
                <a:spcPts val="0"/>
              </a:spcBef>
              <a:spcAft>
                <a:spcPts val="0"/>
              </a:spcAft>
              <a:buClr>
                <a:schemeClr val="dk1"/>
              </a:buClr>
              <a:buSzPts val="1200"/>
              <a:buFont typeface="Courier New"/>
              <a:buNone/>
            </a:pPr>
            <a:r>
              <a:rPr lang="pt-BR" sz="1200">
                <a:latin typeface="Calibri"/>
                <a:ea typeface="Calibri"/>
                <a:cs typeface="Calibri"/>
                <a:sym typeface="Calibri"/>
              </a:rPr>
              <a:t>So, in order for us to understand the main objective of all WASH programmes, we introduce you the F Diagram.</a:t>
            </a:r>
            <a:endParaRPr sz="1200">
              <a:latin typeface="Calibri"/>
              <a:ea typeface="Calibri"/>
              <a:cs typeface="Calibri"/>
              <a:sym typeface="Calibri"/>
            </a:endParaRPr>
          </a:p>
          <a:p>
            <a:pPr indent="0" lvl="1" marL="457200" rtl="0" algn="l">
              <a:spcBef>
                <a:spcPts val="0"/>
              </a:spcBef>
              <a:spcAft>
                <a:spcPts val="0"/>
              </a:spcAft>
              <a:buClr>
                <a:schemeClr val="dk1"/>
              </a:buClr>
              <a:buSzPts val="1200"/>
              <a:buFont typeface="Courier New"/>
              <a:buNone/>
            </a:pPr>
            <a:r>
              <a:rPr lang="pt-BR" sz="1200">
                <a:latin typeface="Calibri"/>
                <a:ea typeface="Calibri"/>
                <a:cs typeface="Calibri"/>
                <a:sym typeface="Calibri"/>
              </a:rPr>
              <a:t>What is that? (20 people – 4 groups of 5 people)</a:t>
            </a:r>
            <a:endParaRPr/>
          </a:p>
          <a:p>
            <a:pPr indent="0" lvl="1" marL="457200" rtl="0" algn="l">
              <a:spcBef>
                <a:spcPts val="0"/>
              </a:spcBef>
              <a:spcAft>
                <a:spcPts val="0"/>
              </a:spcAft>
              <a:buClr>
                <a:schemeClr val="dk1"/>
              </a:buClr>
              <a:buSzPts val="1200"/>
              <a:buFont typeface="Courier New"/>
              <a:buNone/>
            </a:pPr>
            <a:r>
              <a:rPr lang="pt-BR" sz="1200">
                <a:latin typeface="Calibri"/>
                <a:ea typeface="Calibri"/>
                <a:cs typeface="Calibri"/>
                <a:sym typeface="Calibri"/>
              </a:rPr>
              <a:t>Instructions: We are going to break you into 4 groups of 5 people, in your flipcharts the idea is to think WASH (Water, Sanitation and Hygiene) as barriers, so which barrier can stop the transmission of disease.</a:t>
            </a:r>
            <a:endParaRPr sz="1200">
              <a:latin typeface="Calibri"/>
              <a:ea typeface="Calibri"/>
              <a:cs typeface="Calibri"/>
              <a:sym typeface="Calibri"/>
            </a:endParaRPr>
          </a:p>
          <a:p>
            <a:pPr indent="-228600" lvl="2" marL="11430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Primary: Preventing the initial contact with faeces</a:t>
            </a:r>
            <a:endParaRPr sz="1200">
              <a:latin typeface="Calibri"/>
              <a:ea typeface="Calibri"/>
              <a:cs typeface="Calibri"/>
              <a:sym typeface="Calibri"/>
            </a:endParaRPr>
          </a:p>
          <a:p>
            <a:pPr indent="-228600" lvl="2" marL="11430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Secondary: Preventing it being ingested by a new person</a:t>
            </a:r>
            <a:endParaRPr sz="1200">
              <a:latin typeface="Calibri"/>
              <a:ea typeface="Calibri"/>
              <a:cs typeface="Calibri"/>
              <a:sym typeface="Calibri"/>
            </a:endParaRPr>
          </a:p>
          <a:p>
            <a:pPr indent="-228600" lvl="2" marL="11430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For example:</a:t>
            </a:r>
            <a:endParaRPr sz="1200">
              <a:latin typeface="Calibri"/>
              <a:ea typeface="Calibri"/>
              <a:cs typeface="Calibri"/>
              <a:sym typeface="Calibri"/>
            </a:endParaRPr>
          </a:p>
          <a:p>
            <a:pPr indent="-228600" lvl="3" marL="16002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How can we prevent drinkable water from the contamination of fecal coliforms? Through Sanitation (by separating faeces from the environment).</a:t>
            </a:r>
            <a:endParaRPr sz="1200">
              <a:latin typeface="Calibri"/>
              <a:ea typeface="Calibri"/>
              <a:cs typeface="Calibri"/>
              <a:sym typeface="Calibri"/>
            </a:endParaRPr>
          </a:p>
          <a:p>
            <a:pPr indent="-228600" lvl="3" marL="1600200" rtl="0" algn="l">
              <a:spcBef>
                <a:spcPts val="0"/>
              </a:spcBef>
              <a:spcAft>
                <a:spcPts val="0"/>
              </a:spcAft>
              <a:buClr>
                <a:schemeClr val="dk1"/>
              </a:buClr>
              <a:buSzPts val="1200"/>
              <a:buFont typeface="Noto Sans Symbols"/>
              <a:buChar char="∙"/>
            </a:pPr>
            <a:r>
              <a:rPr lang="pt-BR" sz="1200">
                <a:latin typeface="Calibri"/>
                <a:ea typeface="Calibri"/>
                <a:cs typeface="Calibri"/>
                <a:sym typeface="Calibri"/>
              </a:rPr>
              <a:t>How we can prevent our hands to have contact with fecal coliforms? (By washing them after defaecation)</a:t>
            </a:r>
            <a:endParaRPr sz="1200">
              <a:latin typeface="Calibri"/>
              <a:ea typeface="Calibri"/>
              <a:cs typeface="Calibri"/>
              <a:sym typeface="Calibri"/>
            </a:endParaRPr>
          </a:p>
          <a:p>
            <a:pPr indent="0" lvl="0" marL="0" rtl="0" algn="l">
              <a:spcBef>
                <a:spcPts val="0"/>
              </a:spcBef>
              <a:spcAft>
                <a:spcPts val="0"/>
              </a:spcAft>
              <a:buNone/>
            </a:pPr>
            <a:r>
              <a:t/>
            </a:r>
            <a:endParaRPr/>
          </a:p>
        </p:txBody>
      </p:sp>
      <p:sp>
        <p:nvSpPr>
          <p:cNvPr id="137" name="Google Shape;137;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de Título" type="title">
  <p:cSld name="TITLE">
    <p:spTree>
      <p:nvGrpSpPr>
        <p:cNvPr id="15" name="Shape 15"/>
        <p:cNvGrpSpPr/>
        <p:nvPr/>
      </p:nvGrpSpPr>
      <p:grpSpPr>
        <a:xfrm>
          <a:off x="0" y="0"/>
          <a:ext cx="0" cy="0"/>
          <a:chOff x="0" y="0"/>
          <a:chExt cx="0" cy="0"/>
        </a:xfrm>
      </p:grpSpPr>
      <p:sp>
        <p:nvSpPr>
          <p:cNvPr id="16" name="Google Shape;16;p1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e Texto Vertical" type="vertTx">
  <p:cSld name="VERTICAL_TEXT">
    <p:spTree>
      <p:nvGrpSpPr>
        <p:cNvPr id="72" name="Shape 72"/>
        <p:cNvGrpSpPr/>
        <p:nvPr/>
      </p:nvGrpSpPr>
      <p:grpSpPr>
        <a:xfrm>
          <a:off x="0" y="0"/>
          <a:ext cx="0" cy="0"/>
          <a:chOff x="0" y="0"/>
          <a:chExt cx="0" cy="0"/>
        </a:xfrm>
      </p:grpSpPr>
      <p:sp>
        <p:nvSpPr>
          <p:cNvPr id="73" name="Google Shape;73;p2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5"/>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o e Título Vertical" type="vertTitleAndTx">
  <p:cSld name="VERTICAL_TITLE_AND_VERTICAL_TEXT">
    <p:spTree>
      <p:nvGrpSpPr>
        <p:cNvPr id="78" name="Shape 78"/>
        <p:cNvGrpSpPr/>
        <p:nvPr/>
      </p:nvGrpSpPr>
      <p:grpSpPr>
        <a:xfrm>
          <a:off x="0" y="0"/>
          <a:ext cx="0" cy="0"/>
          <a:chOff x="0" y="0"/>
          <a:chExt cx="0" cy="0"/>
        </a:xfrm>
      </p:grpSpPr>
      <p:sp>
        <p:nvSpPr>
          <p:cNvPr id="79" name="Google Shape;79;p26"/>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6"/>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e Conteúdo" type="obj">
  <p:cSld name="OBJECT">
    <p:spTree>
      <p:nvGrpSpPr>
        <p:cNvPr id="21" name="Shape 21"/>
        <p:cNvGrpSpPr/>
        <p:nvPr/>
      </p:nvGrpSpPr>
      <p:grpSpPr>
        <a:xfrm>
          <a:off x="0" y="0"/>
          <a:ext cx="0" cy="0"/>
          <a:chOff x="0" y="0"/>
          <a:chExt cx="0" cy="0"/>
        </a:xfrm>
      </p:grpSpPr>
      <p:sp>
        <p:nvSpPr>
          <p:cNvPr id="22" name="Google Shape;22;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beçalho da Seção" type="secHead">
  <p:cSld name="SECTION_HEADER">
    <p:spTree>
      <p:nvGrpSpPr>
        <p:cNvPr id="27" name="Shape 27"/>
        <p:cNvGrpSpPr/>
        <p:nvPr/>
      </p:nvGrpSpPr>
      <p:grpSpPr>
        <a:xfrm>
          <a:off x="0" y="0"/>
          <a:ext cx="0" cy="0"/>
          <a:chOff x="0" y="0"/>
          <a:chExt cx="0" cy="0"/>
        </a:xfrm>
      </p:grpSpPr>
      <p:sp>
        <p:nvSpPr>
          <p:cNvPr id="28" name="Google Shape;28;p18"/>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8"/>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uas Partes de Conteúdo" type="twoObj">
  <p:cSld name="TWO_OBJECTS">
    <p:spTree>
      <p:nvGrpSpPr>
        <p:cNvPr id="33" name="Shape 33"/>
        <p:cNvGrpSpPr/>
        <p:nvPr/>
      </p:nvGrpSpPr>
      <p:grpSpPr>
        <a:xfrm>
          <a:off x="0" y="0"/>
          <a:ext cx="0" cy="0"/>
          <a:chOff x="0" y="0"/>
          <a:chExt cx="0" cy="0"/>
        </a:xfrm>
      </p:grpSpPr>
      <p:sp>
        <p:nvSpPr>
          <p:cNvPr id="34" name="Google Shape;34;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9"/>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19"/>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ção" type="twoTxTwoObj">
  <p:cSld name="TWO_OBJECTS_WITH_TEXT">
    <p:spTree>
      <p:nvGrpSpPr>
        <p:cNvPr id="40" name="Shape 40"/>
        <p:cNvGrpSpPr/>
        <p:nvPr/>
      </p:nvGrpSpPr>
      <p:grpSpPr>
        <a:xfrm>
          <a:off x="0" y="0"/>
          <a:ext cx="0" cy="0"/>
          <a:chOff x="0" y="0"/>
          <a:chExt cx="0" cy="0"/>
        </a:xfrm>
      </p:grpSpPr>
      <p:sp>
        <p:nvSpPr>
          <p:cNvPr id="41" name="Google Shape;41;p20"/>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20"/>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20"/>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20"/>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20"/>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mente Título" type="titleOnly">
  <p:cSld name="TITLE_ONLY">
    <p:spTree>
      <p:nvGrpSpPr>
        <p:cNvPr id="49" name="Shape 49"/>
        <p:cNvGrpSpPr/>
        <p:nvPr/>
      </p:nvGrpSpPr>
      <p:grpSpPr>
        <a:xfrm>
          <a:off x="0" y="0"/>
          <a:ext cx="0" cy="0"/>
          <a:chOff x="0" y="0"/>
          <a:chExt cx="0" cy="0"/>
        </a:xfrm>
      </p:grpSpPr>
      <p:sp>
        <p:nvSpPr>
          <p:cNvPr id="50" name="Google Shape;50;p2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 Branco" type="blank">
  <p:cSld name="BLANK">
    <p:spTree>
      <p:nvGrpSpPr>
        <p:cNvPr id="54" name="Shape 54"/>
        <p:cNvGrpSpPr/>
        <p:nvPr/>
      </p:nvGrpSpPr>
      <p:grpSpPr>
        <a:xfrm>
          <a:off x="0" y="0"/>
          <a:ext cx="0" cy="0"/>
          <a:chOff x="0" y="0"/>
          <a:chExt cx="0" cy="0"/>
        </a:xfrm>
      </p:grpSpPr>
      <p:sp>
        <p:nvSpPr>
          <p:cNvPr id="55" name="Google Shape;55;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údo com Legenda" type="objTx">
  <p:cSld name="OBJECT_WITH_CAPTION_TEXT">
    <p:spTree>
      <p:nvGrpSpPr>
        <p:cNvPr id="58" name="Shape 58"/>
        <p:cNvGrpSpPr/>
        <p:nvPr/>
      </p:nvGrpSpPr>
      <p:grpSpPr>
        <a:xfrm>
          <a:off x="0" y="0"/>
          <a:ext cx="0" cy="0"/>
          <a:chOff x="0" y="0"/>
          <a:chExt cx="0" cy="0"/>
        </a:xfrm>
      </p:grpSpPr>
      <p:sp>
        <p:nvSpPr>
          <p:cNvPr id="59" name="Google Shape;59;p2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3"/>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23"/>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m com Legenda" type="picTx">
  <p:cSld name="PICTURE_WITH_CAPTION_TEXT">
    <p:spTree>
      <p:nvGrpSpPr>
        <p:cNvPr id="65" name="Shape 65"/>
        <p:cNvGrpSpPr/>
        <p:nvPr/>
      </p:nvGrpSpPr>
      <p:grpSpPr>
        <a:xfrm>
          <a:off x="0" y="0"/>
          <a:ext cx="0" cy="0"/>
          <a:chOff x="0" y="0"/>
          <a:chExt cx="0" cy="0"/>
        </a:xfrm>
      </p:grpSpPr>
      <p:sp>
        <p:nvSpPr>
          <p:cNvPr id="66" name="Google Shape;66;p2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4"/>
          <p:cNvSpPr/>
          <p:nvPr>
            <p:ph idx="2" type="pic"/>
          </p:nvPr>
        </p:nvSpPr>
        <p:spPr>
          <a:xfrm>
            <a:off x="5183188" y="987425"/>
            <a:ext cx="6172200" cy="4873625"/>
          </a:xfrm>
          <a:prstGeom prst="rect">
            <a:avLst/>
          </a:prstGeom>
          <a:noFill/>
          <a:ln>
            <a:noFill/>
          </a:ln>
        </p:spPr>
      </p:sp>
      <p:sp>
        <p:nvSpPr>
          <p:cNvPr id="68" name="Google Shape;68;p24"/>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6.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6.png"/><Relationship Id="rId4" Type="http://schemas.openxmlformats.org/officeDocument/2006/relationships/image" Target="../media/image1.png"/><Relationship Id="rId5" Type="http://schemas.openxmlformats.org/officeDocument/2006/relationships/hyperlink" Target="http://www.youtube.com/watch?v=4ZnWweboskk" TargetMode="External"/><Relationship Id="rId6" Type="http://schemas.openxmlformats.org/officeDocument/2006/relationships/image" Target="../media/image1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6.png"/><Relationship Id="rId4" Type="http://schemas.openxmlformats.org/officeDocument/2006/relationships/image" Target="../media/image1.png"/><Relationship Id="rId5" Type="http://schemas.openxmlformats.org/officeDocument/2006/relationships/image" Target="../media/image12.jpg"/><Relationship Id="rId6" Type="http://schemas.openxmlformats.org/officeDocument/2006/relationships/image" Target="../media/image1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6.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6.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jpg"/><Relationship Id="rId4" Type="http://schemas.openxmlformats.org/officeDocument/2006/relationships/image" Target="../media/image16.png"/><Relationship Id="rId5" Type="http://schemas.openxmlformats.org/officeDocument/2006/relationships/image" Target="../media/image1.png"/><Relationship Id="rId6"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6.png"/><Relationship Id="rId4" Type="http://schemas.openxmlformats.org/officeDocument/2006/relationships/image" Target="../media/image1.png"/><Relationship Id="rId5"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6.png"/><Relationship Id="rId5" Type="http://schemas.openxmlformats.org/officeDocument/2006/relationships/image" Target="../media/image1.png"/><Relationship Id="rId6"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6.png"/><Relationship Id="rId4" Type="http://schemas.openxmlformats.org/officeDocument/2006/relationships/image" Target="../media/image1.png"/><Relationship Id="rId5" Type="http://schemas.openxmlformats.org/officeDocument/2006/relationships/image" Target="../media/image4.jpg"/><Relationship Id="rId6"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6.png"/><Relationship Id="rId4" Type="http://schemas.openxmlformats.org/officeDocument/2006/relationships/image" Target="../media/image1.png"/><Relationship Id="rId5"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6.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6.png"/><Relationship Id="rId4" Type="http://schemas.openxmlformats.org/officeDocument/2006/relationships/image" Target="../media/image1.png"/><Relationship Id="rId5" Type="http://schemas.openxmlformats.org/officeDocument/2006/relationships/image" Target="../media/image11.jpg"/><Relationship Id="rId6"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Calibri"/>
              <a:buNone/>
            </a:pPr>
            <a:r>
              <a:rPr b="1" lang="pt-BR"/>
              <a:t>Sphere Workshop</a:t>
            </a:r>
            <a:br>
              <a:rPr b="1" lang="pt-BR"/>
            </a:br>
            <a:r>
              <a:rPr b="1" lang="pt-BR"/>
              <a:t>Warsaw, February 14</a:t>
            </a:r>
            <a:r>
              <a:rPr b="1" baseline="30000" lang="pt-BR"/>
              <a:t>th</a:t>
            </a:r>
            <a:r>
              <a:rPr b="1" lang="pt-BR"/>
              <a:t> 2023</a:t>
            </a:r>
            <a:br>
              <a:rPr lang="pt-BR"/>
            </a:br>
            <a:endParaRPr/>
          </a:p>
        </p:txBody>
      </p:sp>
      <p:sp>
        <p:nvSpPr>
          <p:cNvPr id="89" name="Google Shape;89;p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rPr b="1" lang="pt-BR"/>
              <a:t>WASH Session</a:t>
            </a:r>
            <a:endParaRPr/>
          </a:p>
        </p:txBody>
      </p:sp>
      <p:pic>
        <p:nvPicPr>
          <p:cNvPr descr="Texto&#10;&#10;Descrição gerada automaticamente" id="90" name="Google Shape;90;p1"/>
          <p:cNvPicPr preferRelativeResize="0"/>
          <p:nvPr/>
        </p:nvPicPr>
        <p:blipFill rotWithShape="1">
          <a:blip r:embed="rId3">
            <a:alphaModFix/>
          </a:blip>
          <a:srcRect b="0" l="0" r="0" t="0"/>
          <a:stretch/>
        </p:blipFill>
        <p:spPr>
          <a:xfrm>
            <a:off x="-1555" y="5712677"/>
            <a:ext cx="3051110" cy="907252"/>
          </a:xfrm>
          <a:prstGeom prst="rect">
            <a:avLst/>
          </a:prstGeom>
          <a:noFill/>
          <a:ln>
            <a:noFill/>
          </a:ln>
        </p:spPr>
      </p:pic>
      <p:pic>
        <p:nvPicPr>
          <p:cNvPr descr="Interface gráfica do usuário&#10;&#10;Descrição gerada automaticamente com confiança média" id="91" name="Google Shape;91;p1"/>
          <p:cNvPicPr preferRelativeResize="0"/>
          <p:nvPr/>
        </p:nvPicPr>
        <p:blipFill rotWithShape="1">
          <a:blip r:embed="rId4">
            <a:alphaModFix/>
          </a:blip>
          <a:srcRect b="0" l="0" r="0" t="0"/>
          <a:stretch/>
        </p:blipFill>
        <p:spPr>
          <a:xfrm>
            <a:off x="9902521" y="5735637"/>
            <a:ext cx="2186841" cy="94603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pic>
        <p:nvPicPr>
          <p:cNvPr descr="Texto&#10;&#10;Descrição gerada automaticamente" id="171" name="Google Shape;171;g20868cbb377_0_0"/>
          <p:cNvPicPr preferRelativeResize="0"/>
          <p:nvPr/>
        </p:nvPicPr>
        <p:blipFill rotWithShape="1">
          <a:blip r:embed="rId3">
            <a:alphaModFix/>
          </a:blip>
          <a:srcRect b="0" l="0" r="0" t="0"/>
          <a:stretch/>
        </p:blipFill>
        <p:spPr>
          <a:xfrm>
            <a:off x="-1555" y="5712677"/>
            <a:ext cx="3051107" cy="907251"/>
          </a:xfrm>
          <a:prstGeom prst="rect">
            <a:avLst/>
          </a:prstGeom>
          <a:noFill/>
          <a:ln>
            <a:noFill/>
          </a:ln>
        </p:spPr>
      </p:pic>
      <p:pic>
        <p:nvPicPr>
          <p:cNvPr descr="Interface gráfica do usuário&#10;&#10;Descrição gerada automaticamente com confiança média" id="172" name="Google Shape;172;g20868cbb377_0_0"/>
          <p:cNvPicPr preferRelativeResize="0"/>
          <p:nvPr/>
        </p:nvPicPr>
        <p:blipFill rotWithShape="1">
          <a:blip r:embed="rId4">
            <a:alphaModFix/>
          </a:blip>
          <a:srcRect b="0" l="0" r="0" t="0"/>
          <a:stretch/>
        </p:blipFill>
        <p:spPr>
          <a:xfrm>
            <a:off x="9902521" y="5735637"/>
            <a:ext cx="2186841" cy="946032"/>
          </a:xfrm>
          <a:prstGeom prst="rect">
            <a:avLst/>
          </a:prstGeom>
          <a:noFill/>
          <a:ln>
            <a:noFill/>
          </a:ln>
        </p:spPr>
      </p:pic>
      <p:pic>
        <p:nvPicPr>
          <p:cNvPr descr="Since 2016, Brazil has received hundreds of thousands of refugees and migrants from Venezuela. The country is also struggling with one of the highest COVID-19-related death rates in Latin America. Fraternidade – International Humanitarian Federation is a Sphere focal point organisation in Brazil that aims to place people in crisis at the center of the humanitarian response. Find out how they do so through this video.&#10;Learn more at https://spherestandards.org" id="173" name="Google Shape;173;g20868cbb377_0_0" title="Sphere in action: Applying Sphere standards in Brazil">
            <a:hlinkClick r:id="rId5"/>
          </p:cNvPr>
          <p:cNvPicPr preferRelativeResize="0"/>
          <p:nvPr/>
        </p:nvPicPr>
        <p:blipFill>
          <a:blip r:embed="rId6">
            <a:alphaModFix/>
          </a:blip>
          <a:stretch>
            <a:fillRect/>
          </a:stretch>
        </p:blipFill>
        <p:spPr>
          <a:xfrm>
            <a:off x="2401325" y="212125"/>
            <a:ext cx="7334075" cy="55005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1000"/>
                                        <p:tgtEl>
                                          <p:spTgt spid="1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pic>
        <p:nvPicPr>
          <p:cNvPr descr="Texto&#10;&#10;Descrição gerada automaticamente" id="178" name="Google Shape;178;p12"/>
          <p:cNvPicPr preferRelativeResize="0"/>
          <p:nvPr/>
        </p:nvPicPr>
        <p:blipFill rotWithShape="1">
          <a:blip r:embed="rId3">
            <a:alphaModFix/>
          </a:blip>
          <a:srcRect b="0" l="0" r="0" t="0"/>
          <a:stretch/>
        </p:blipFill>
        <p:spPr>
          <a:xfrm>
            <a:off x="-1555" y="5712677"/>
            <a:ext cx="3051110" cy="907252"/>
          </a:xfrm>
          <a:prstGeom prst="rect">
            <a:avLst/>
          </a:prstGeom>
          <a:noFill/>
          <a:ln>
            <a:noFill/>
          </a:ln>
        </p:spPr>
      </p:pic>
      <p:pic>
        <p:nvPicPr>
          <p:cNvPr descr="Interface gráfica do usuário&#10;&#10;Descrição gerada automaticamente com confiança média" id="179" name="Google Shape;179;p12"/>
          <p:cNvPicPr preferRelativeResize="0"/>
          <p:nvPr/>
        </p:nvPicPr>
        <p:blipFill rotWithShape="1">
          <a:blip r:embed="rId4">
            <a:alphaModFix/>
          </a:blip>
          <a:srcRect b="0" l="0" r="0" t="0"/>
          <a:stretch/>
        </p:blipFill>
        <p:spPr>
          <a:xfrm>
            <a:off x="9902521" y="5735637"/>
            <a:ext cx="2186841" cy="946032"/>
          </a:xfrm>
          <a:prstGeom prst="rect">
            <a:avLst/>
          </a:prstGeom>
          <a:noFill/>
          <a:ln>
            <a:noFill/>
          </a:ln>
        </p:spPr>
      </p:pic>
      <p:sp>
        <p:nvSpPr>
          <p:cNvPr id="180" name="Google Shape;180;p12"/>
          <p:cNvSpPr txBox="1"/>
          <p:nvPr/>
        </p:nvSpPr>
        <p:spPr>
          <a:xfrm>
            <a:off x="1127051" y="238071"/>
            <a:ext cx="9824484"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pt-BR" sz="4000" u="none" cap="none" strike="noStrike">
                <a:solidFill>
                  <a:schemeClr val="dk1"/>
                </a:solidFill>
                <a:latin typeface="Calibri"/>
                <a:ea typeface="Calibri"/>
                <a:cs typeface="Calibri"/>
                <a:sym typeface="Calibri"/>
              </a:rPr>
              <a:t>Community Engagement into practice - Brazil</a:t>
            </a:r>
            <a:endParaRPr b="1" i="0" sz="4000" u="none" cap="none" strike="noStrike">
              <a:solidFill>
                <a:schemeClr val="dk1"/>
              </a:solidFill>
              <a:latin typeface="Calibri"/>
              <a:ea typeface="Calibri"/>
              <a:cs typeface="Calibri"/>
              <a:sym typeface="Calibri"/>
            </a:endParaRPr>
          </a:p>
        </p:txBody>
      </p:sp>
      <p:pic>
        <p:nvPicPr>
          <p:cNvPr descr="Uma imagem contendo ao ar livre, pessoa, homem, frente&#10;&#10;Descrição gerada automaticamente" id="181" name="Google Shape;181;p12"/>
          <p:cNvPicPr preferRelativeResize="0"/>
          <p:nvPr/>
        </p:nvPicPr>
        <p:blipFill rotWithShape="1">
          <a:blip r:embed="rId5">
            <a:alphaModFix/>
          </a:blip>
          <a:srcRect b="0" l="0" r="0" t="0"/>
          <a:stretch/>
        </p:blipFill>
        <p:spPr>
          <a:xfrm>
            <a:off x="6726930" y="1276937"/>
            <a:ext cx="3175591" cy="4234121"/>
          </a:xfrm>
          <a:prstGeom prst="rect">
            <a:avLst/>
          </a:prstGeom>
          <a:noFill/>
          <a:ln>
            <a:noFill/>
          </a:ln>
        </p:spPr>
      </p:pic>
      <p:pic>
        <p:nvPicPr>
          <p:cNvPr descr="Menina com flor na cabeça&#10;&#10;Descrição gerada automaticamente com confiança baixa" id="182" name="Google Shape;182;p12"/>
          <p:cNvPicPr preferRelativeResize="0"/>
          <p:nvPr/>
        </p:nvPicPr>
        <p:blipFill rotWithShape="1">
          <a:blip r:embed="rId6">
            <a:alphaModFix/>
          </a:blip>
          <a:srcRect b="0" l="0" r="0" t="0"/>
          <a:stretch/>
        </p:blipFill>
        <p:spPr>
          <a:xfrm>
            <a:off x="525351" y="1575792"/>
            <a:ext cx="5295014" cy="353000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pic>
        <p:nvPicPr>
          <p:cNvPr descr="Texto&#10;&#10;Descrição gerada automaticamente" id="187" name="Google Shape;187;p13"/>
          <p:cNvPicPr preferRelativeResize="0"/>
          <p:nvPr/>
        </p:nvPicPr>
        <p:blipFill rotWithShape="1">
          <a:blip r:embed="rId3">
            <a:alphaModFix/>
          </a:blip>
          <a:srcRect b="0" l="0" r="0" t="0"/>
          <a:stretch/>
        </p:blipFill>
        <p:spPr>
          <a:xfrm>
            <a:off x="-1555" y="5712677"/>
            <a:ext cx="3051110" cy="907252"/>
          </a:xfrm>
          <a:prstGeom prst="rect">
            <a:avLst/>
          </a:prstGeom>
          <a:noFill/>
          <a:ln>
            <a:noFill/>
          </a:ln>
        </p:spPr>
      </p:pic>
      <p:pic>
        <p:nvPicPr>
          <p:cNvPr descr="Interface gráfica do usuário&#10;&#10;Descrição gerada automaticamente com confiança média" id="188" name="Google Shape;188;p13"/>
          <p:cNvPicPr preferRelativeResize="0"/>
          <p:nvPr/>
        </p:nvPicPr>
        <p:blipFill rotWithShape="1">
          <a:blip r:embed="rId4">
            <a:alphaModFix/>
          </a:blip>
          <a:srcRect b="0" l="0" r="0" t="0"/>
          <a:stretch/>
        </p:blipFill>
        <p:spPr>
          <a:xfrm>
            <a:off x="9902521" y="5735637"/>
            <a:ext cx="2186841" cy="946032"/>
          </a:xfrm>
          <a:prstGeom prst="rect">
            <a:avLst/>
          </a:prstGeom>
          <a:noFill/>
          <a:ln>
            <a:noFill/>
          </a:ln>
        </p:spPr>
      </p:pic>
      <p:sp>
        <p:nvSpPr>
          <p:cNvPr id="189" name="Google Shape;189;p13"/>
          <p:cNvSpPr txBox="1"/>
          <p:nvPr/>
        </p:nvSpPr>
        <p:spPr>
          <a:xfrm>
            <a:off x="2296633" y="238071"/>
            <a:ext cx="6996223"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pt-BR" sz="4000" u="none" cap="none" strike="noStrike">
                <a:solidFill>
                  <a:schemeClr val="dk1"/>
                </a:solidFill>
                <a:latin typeface="Calibri"/>
                <a:ea typeface="Calibri"/>
                <a:cs typeface="Calibri"/>
                <a:sym typeface="Calibri"/>
              </a:rPr>
              <a:t>Key Messages</a:t>
            </a:r>
            <a:endParaRPr b="1" i="0" sz="4000" u="none" cap="none" strike="noStrike">
              <a:solidFill>
                <a:schemeClr val="dk1"/>
              </a:solidFill>
              <a:latin typeface="Calibri"/>
              <a:ea typeface="Calibri"/>
              <a:cs typeface="Calibri"/>
              <a:sym typeface="Calibri"/>
            </a:endParaRPr>
          </a:p>
        </p:txBody>
      </p:sp>
      <p:sp>
        <p:nvSpPr>
          <p:cNvPr id="190" name="Google Shape;190;p13"/>
          <p:cNvSpPr txBox="1"/>
          <p:nvPr/>
        </p:nvSpPr>
        <p:spPr>
          <a:xfrm>
            <a:off x="1180213" y="1711842"/>
            <a:ext cx="9229061" cy="2862322"/>
          </a:xfrm>
          <a:prstGeom prst="rect">
            <a:avLst/>
          </a:prstGeom>
          <a:noFill/>
          <a:ln>
            <a:noFill/>
          </a:ln>
        </p:spPr>
        <p:txBody>
          <a:bodyPr anchorCtr="0" anchor="t" bIns="45700" lIns="91425" spcFirstLastPara="1" rIns="91425" wrap="square" tIns="45700">
            <a:spAutoFit/>
          </a:bodyPr>
          <a:lstStyle/>
          <a:p>
            <a:pPr indent="-285750" lvl="0" marL="285750" marR="0" rtl="0" algn="just">
              <a:spcBef>
                <a:spcPts val="0"/>
              </a:spcBef>
              <a:spcAft>
                <a:spcPts val="0"/>
              </a:spcAft>
              <a:buClr>
                <a:schemeClr val="dk1"/>
              </a:buClr>
              <a:buSzPts val="3600"/>
              <a:buFont typeface="Arial"/>
              <a:buChar char="•"/>
            </a:pPr>
            <a:r>
              <a:rPr b="0" i="0" lang="pt-BR" sz="3600" u="none" cap="none" strike="noStrike">
                <a:solidFill>
                  <a:schemeClr val="dk1"/>
                </a:solidFill>
                <a:latin typeface="Calibri"/>
                <a:ea typeface="Calibri"/>
                <a:cs typeface="Calibri"/>
                <a:sym typeface="Calibri"/>
              </a:rPr>
              <a:t>Creating barriers along the pathways – Main objective of all WASH programmes</a:t>
            </a:r>
            <a:endParaRPr b="0" i="0" sz="3600" u="none" cap="none" strike="noStrike">
              <a:solidFill>
                <a:schemeClr val="dk1"/>
              </a:solidFill>
              <a:latin typeface="Calibri"/>
              <a:ea typeface="Calibri"/>
              <a:cs typeface="Calibri"/>
              <a:sym typeface="Calibri"/>
            </a:endParaRPr>
          </a:p>
          <a:p>
            <a:pPr indent="0" lvl="0" marL="0" marR="0" rtl="0" algn="just">
              <a:spcBef>
                <a:spcPts val="0"/>
              </a:spcBef>
              <a:spcAft>
                <a:spcPts val="0"/>
              </a:spcAft>
              <a:buNone/>
            </a:pPr>
            <a:r>
              <a:t/>
            </a:r>
            <a:endParaRPr b="0" i="0" sz="3600" u="none" cap="none" strike="noStrike">
              <a:solidFill>
                <a:schemeClr val="dk1"/>
              </a:solidFill>
              <a:latin typeface="Calibri"/>
              <a:ea typeface="Calibri"/>
              <a:cs typeface="Calibri"/>
              <a:sym typeface="Calibri"/>
            </a:endParaRPr>
          </a:p>
          <a:p>
            <a:pPr indent="-285750" lvl="0" marL="285750" marR="0" rtl="0" algn="just">
              <a:spcBef>
                <a:spcPts val="0"/>
              </a:spcBef>
              <a:spcAft>
                <a:spcPts val="0"/>
              </a:spcAft>
              <a:buClr>
                <a:schemeClr val="dk1"/>
              </a:buClr>
              <a:buSzPts val="3600"/>
              <a:buFont typeface="Arial"/>
              <a:buChar char="•"/>
            </a:pPr>
            <a:r>
              <a:rPr b="0" i="0" lang="pt-BR" sz="3600" u="none" cap="none" strike="noStrike">
                <a:solidFill>
                  <a:schemeClr val="dk1"/>
                </a:solidFill>
                <a:latin typeface="Calibri"/>
                <a:ea typeface="Calibri"/>
                <a:cs typeface="Calibri"/>
                <a:sym typeface="Calibri"/>
              </a:rPr>
              <a:t>Community engagement must be at the centre of all WASH programmes</a:t>
            </a:r>
            <a:endParaRPr b="0" i="0" sz="3600" u="none" cap="none" strike="noStrike">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pic>
        <p:nvPicPr>
          <p:cNvPr descr="Texto&#10;&#10;Descrição gerada automaticamente" id="195" name="Google Shape;195;p14"/>
          <p:cNvPicPr preferRelativeResize="0"/>
          <p:nvPr/>
        </p:nvPicPr>
        <p:blipFill rotWithShape="1">
          <a:blip r:embed="rId3">
            <a:alphaModFix/>
          </a:blip>
          <a:srcRect b="0" l="0" r="0" t="0"/>
          <a:stretch/>
        </p:blipFill>
        <p:spPr>
          <a:xfrm>
            <a:off x="-1555" y="5712677"/>
            <a:ext cx="3051110" cy="907252"/>
          </a:xfrm>
          <a:prstGeom prst="rect">
            <a:avLst/>
          </a:prstGeom>
          <a:noFill/>
          <a:ln>
            <a:noFill/>
          </a:ln>
        </p:spPr>
      </p:pic>
      <p:pic>
        <p:nvPicPr>
          <p:cNvPr descr="Interface gráfica do usuário&#10;&#10;Descrição gerada automaticamente com confiança média" id="196" name="Google Shape;196;p14"/>
          <p:cNvPicPr preferRelativeResize="0"/>
          <p:nvPr/>
        </p:nvPicPr>
        <p:blipFill rotWithShape="1">
          <a:blip r:embed="rId4">
            <a:alphaModFix/>
          </a:blip>
          <a:srcRect b="0" l="0" r="0" t="0"/>
          <a:stretch/>
        </p:blipFill>
        <p:spPr>
          <a:xfrm>
            <a:off x="9902521" y="5735637"/>
            <a:ext cx="2186841" cy="946032"/>
          </a:xfrm>
          <a:prstGeom prst="rect">
            <a:avLst/>
          </a:prstGeom>
          <a:noFill/>
          <a:ln>
            <a:noFill/>
          </a:ln>
        </p:spPr>
      </p:pic>
      <p:sp>
        <p:nvSpPr>
          <p:cNvPr id="197" name="Google Shape;197;p14"/>
          <p:cNvSpPr txBox="1"/>
          <p:nvPr/>
        </p:nvSpPr>
        <p:spPr>
          <a:xfrm>
            <a:off x="1343246" y="1977656"/>
            <a:ext cx="922906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pt-BR" sz="5400" u="none" cap="none" strike="noStrike">
                <a:solidFill>
                  <a:schemeClr val="dk1"/>
                </a:solidFill>
                <a:latin typeface="Calibri"/>
                <a:ea typeface="Calibri"/>
                <a:cs typeface="Calibri"/>
                <a:sym typeface="Calibri"/>
              </a:rPr>
              <a:t>THANK YOU!</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
          <p:cNvSpPr txBox="1"/>
          <p:nvPr>
            <p:ph type="title"/>
          </p:nvPr>
        </p:nvSpPr>
        <p:spPr>
          <a:xfrm>
            <a:off x="838200" y="-120067"/>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b="1" lang="pt-BR"/>
              <a:t>Everything starts with water…</a:t>
            </a:r>
            <a:endParaRPr b="1"/>
          </a:p>
        </p:txBody>
      </p:sp>
      <p:pic>
        <p:nvPicPr>
          <p:cNvPr descr="Uma imagem contendo pessoa, no interior, jovem, fazendo&#10;&#10;Descrição gerada automaticamente" id="98" name="Google Shape;98;p2"/>
          <p:cNvPicPr preferRelativeResize="0"/>
          <p:nvPr>
            <p:ph idx="1" type="body"/>
          </p:nvPr>
        </p:nvPicPr>
        <p:blipFill rotWithShape="1">
          <a:blip r:embed="rId3">
            <a:alphaModFix/>
          </a:blip>
          <a:srcRect b="0" l="0" r="0" t="0"/>
          <a:stretch/>
        </p:blipFill>
        <p:spPr>
          <a:xfrm>
            <a:off x="3737895" y="1637586"/>
            <a:ext cx="4512971" cy="3010152"/>
          </a:xfrm>
          <a:prstGeom prst="ellipse">
            <a:avLst/>
          </a:prstGeom>
          <a:noFill/>
          <a:ln>
            <a:noFill/>
          </a:ln>
        </p:spPr>
      </p:pic>
      <p:pic>
        <p:nvPicPr>
          <p:cNvPr descr="Texto&#10;&#10;Descrição gerada automaticamente" id="99" name="Google Shape;99;p2"/>
          <p:cNvPicPr preferRelativeResize="0"/>
          <p:nvPr/>
        </p:nvPicPr>
        <p:blipFill rotWithShape="1">
          <a:blip r:embed="rId4">
            <a:alphaModFix/>
          </a:blip>
          <a:srcRect b="0" l="0" r="0" t="0"/>
          <a:stretch/>
        </p:blipFill>
        <p:spPr>
          <a:xfrm>
            <a:off x="-1555" y="5712677"/>
            <a:ext cx="3051110" cy="907252"/>
          </a:xfrm>
          <a:prstGeom prst="rect">
            <a:avLst/>
          </a:prstGeom>
          <a:noFill/>
          <a:ln>
            <a:noFill/>
          </a:ln>
        </p:spPr>
      </p:pic>
      <p:pic>
        <p:nvPicPr>
          <p:cNvPr descr="Interface gráfica do usuário&#10;&#10;Descrição gerada automaticamente com confiança média" id="100" name="Google Shape;100;p2"/>
          <p:cNvPicPr preferRelativeResize="0"/>
          <p:nvPr/>
        </p:nvPicPr>
        <p:blipFill rotWithShape="1">
          <a:blip r:embed="rId5">
            <a:alphaModFix/>
          </a:blip>
          <a:srcRect b="0" l="0" r="0" t="0"/>
          <a:stretch/>
        </p:blipFill>
        <p:spPr>
          <a:xfrm>
            <a:off x="9902521" y="5735637"/>
            <a:ext cx="2186841" cy="946032"/>
          </a:xfrm>
          <a:prstGeom prst="rect">
            <a:avLst/>
          </a:prstGeom>
          <a:noFill/>
          <a:ln>
            <a:noFill/>
          </a:ln>
        </p:spPr>
      </p:pic>
      <p:sp>
        <p:nvSpPr>
          <p:cNvPr id="101" name="Google Shape;101;p2"/>
          <p:cNvSpPr/>
          <p:nvPr/>
        </p:nvSpPr>
        <p:spPr>
          <a:xfrm>
            <a:off x="9057273" y="2041095"/>
            <a:ext cx="2681071" cy="2681071"/>
          </a:xfrm>
          <a:prstGeom prst="ellipse">
            <a:avLst/>
          </a:prstGeom>
          <a:solidFill>
            <a:srgbClr val="00A585"/>
          </a:solid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noAutofit/>
          </a:bodyPr>
          <a:lstStyle/>
          <a:p>
            <a:pPr indent="0" lvl="0" marL="0" marR="0" rtl="0" algn="ctr">
              <a:spcBef>
                <a:spcPts val="0"/>
              </a:spcBef>
              <a:spcAft>
                <a:spcPts val="0"/>
              </a:spcAft>
              <a:buNone/>
            </a:pPr>
            <a:r>
              <a:rPr b="1" i="0" lang="pt-BR" sz="3600" u="none" cap="none" strike="noStrike">
                <a:solidFill>
                  <a:srgbClr val="000000"/>
                </a:solidFill>
                <a:latin typeface="Calibri"/>
                <a:ea typeface="Calibri"/>
                <a:cs typeface="Calibri"/>
                <a:sym typeface="Calibri"/>
              </a:rPr>
              <a:t>The right to life with dignity</a:t>
            </a:r>
            <a:endParaRPr/>
          </a:p>
        </p:txBody>
      </p:sp>
      <p:pic>
        <p:nvPicPr>
          <p:cNvPr id="102" name="Google Shape;102;p2"/>
          <p:cNvPicPr preferRelativeResize="0"/>
          <p:nvPr/>
        </p:nvPicPr>
        <p:blipFill rotWithShape="1">
          <a:blip r:embed="rId6">
            <a:alphaModFix/>
          </a:blip>
          <a:srcRect b="0" l="4864" r="0" t="0"/>
          <a:stretch/>
        </p:blipFill>
        <p:spPr>
          <a:xfrm>
            <a:off x="616690" y="1280066"/>
            <a:ext cx="2828260" cy="387404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3"/>
          <p:cNvSpPr txBox="1"/>
          <p:nvPr>
            <p:ph type="title"/>
          </p:nvPr>
        </p:nvSpPr>
        <p:spPr>
          <a:xfrm>
            <a:off x="838200" y="-120067"/>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b="1" lang="pt-BR"/>
              <a:t>In a humanitarian response</a:t>
            </a:r>
            <a:endParaRPr/>
          </a:p>
        </p:txBody>
      </p:sp>
      <p:pic>
        <p:nvPicPr>
          <p:cNvPr descr="Texto&#10;&#10;Descrição gerada automaticamente" id="109" name="Google Shape;109;p3"/>
          <p:cNvPicPr preferRelativeResize="0"/>
          <p:nvPr/>
        </p:nvPicPr>
        <p:blipFill rotWithShape="1">
          <a:blip r:embed="rId3">
            <a:alphaModFix/>
          </a:blip>
          <a:srcRect b="0" l="0" r="0" t="0"/>
          <a:stretch/>
        </p:blipFill>
        <p:spPr>
          <a:xfrm>
            <a:off x="-1555" y="5712677"/>
            <a:ext cx="3051110" cy="907252"/>
          </a:xfrm>
          <a:prstGeom prst="rect">
            <a:avLst/>
          </a:prstGeom>
          <a:noFill/>
          <a:ln>
            <a:noFill/>
          </a:ln>
        </p:spPr>
      </p:pic>
      <p:pic>
        <p:nvPicPr>
          <p:cNvPr descr="Interface gráfica do usuário&#10;&#10;Descrição gerada automaticamente com confiança média" id="110" name="Google Shape;110;p3"/>
          <p:cNvPicPr preferRelativeResize="0"/>
          <p:nvPr/>
        </p:nvPicPr>
        <p:blipFill rotWithShape="1">
          <a:blip r:embed="rId4">
            <a:alphaModFix/>
          </a:blip>
          <a:srcRect b="0" l="0" r="0" t="0"/>
          <a:stretch/>
        </p:blipFill>
        <p:spPr>
          <a:xfrm>
            <a:off x="9902521" y="5735637"/>
            <a:ext cx="2186841" cy="946032"/>
          </a:xfrm>
          <a:prstGeom prst="rect">
            <a:avLst/>
          </a:prstGeom>
          <a:noFill/>
          <a:ln>
            <a:noFill/>
          </a:ln>
        </p:spPr>
      </p:pic>
      <p:pic>
        <p:nvPicPr>
          <p:cNvPr descr="Cidade vista de cima&#10;&#10;Descrição gerada automaticamente" id="111" name="Google Shape;111;p3"/>
          <p:cNvPicPr preferRelativeResize="0"/>
          <p:nvPr>
            <p:ph idx="1" type="body"/>
          </p:nvPr>
        </p:nvPicPr>
        <p:blipFill rotWithShape="1">
          <a:blip r:embed="rId5">
            <a:alphaModFix/>
          </a:blip>
          <a:srcRect b="0" l="0" r="0" t="0"/>
          <a:stretch/>
        </p:blipFill>
        <p:spPr>
          <a:xfrm>
            <a:off x="2665342" y="1205496"/>
            <a:ext cx="6542340" cy="4351338"/>
          </a:xfrm>
          <a:prstGeom prst="ellipse">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pic>
        <p:nvPicPr>
          <p:cNvPr id="117" name="Google Shape;117;p4"/>
          <p:cNvPicPr preferRelativeResize="0"/>
          <p:nvPr/>
        </p:nvPicPr>
        <p:blipFill rotWithShape="1">
          <a:blip r:embed="rId3">
            <a:alphaModFix/>
          </a:blip>
          <a:srcRect b="0" l="0" r="0" t="0"/>
          <a:stretch/>
        </p:blipFill>
        <p:spPr>
          <a:xfrm>
            <a:off x="4357395" y="270751"/>
            <a:ext cx="5388206" cy="6587249"/>
          </a:xfrm>
          <a:prstGeom prst="rect">
            <a:avLst/>
          </a:prstGeom>
          <a:noFill/>
          <a:ln>
            <a:noFill/>
          </a:ln>
        </p:spPr>
      </p:pic>
      <p:pic>
        <p:nvPicPr>
          <p:cNvPr descr="Texto&#10;&#10;Descrição gerada automaticamente" id="118" name="Google Shape;118;p4"/>
          <p:cNvPicPr preferRelativeResize="0"/>
          <p:nvPr/>
        </p:nvPicPr>
        <p:blipFill rotWithShape="1">
          <a:blip r:embed="rId4">
            <a:alphaModFix/>
          </a:blip>
          <a:srcRect b="0" l="0" r="0" t="0"/>
          <a:stretch/>
        </p:blipFill>
        <p:spPr>
          <a:xfrm>
            <a:off x="-1555" y="5712677"/>
            <a:ext cx="3051110" cy="907252"/>
          </a:xfrm>
          <a:prstGeom prst="rect">
            <a:avLst/>
          </a:prstGeom>
          <a:noFill/>
          <a:ln>
            <a:noFill/>
          </a:ln>
        </p:spPr>
      </p:pic>
      <p:pic>
        <p:nvPicPr>
          <p:cNvPr descr="Interface gráfica do usuário&#10;&#10;Descrição gerada automaticamente com confiança média" id="119" name="Google Shape;119;p4"/>
          <p:cNvPicPr preferRelativeResize="0"/>
          <p:nvPr/>
        </p:nvPicPr>
        <p:blipFill rotWithShape="1">
          <a:blip r:embed="rId5">
            <a:alphaModFix/>
          </a:blip>
          <a:srcRect b="0" l="0" r="0" t="0"/>
          <a:stretch/>
        </p:blipFill>
        <p:spPr>
          <a:xfrm>
            <a:off x="9902521" y="5735637"/>
            <a:ext cx="2186841" cy="946032"/>
          </a:xfrm>
          <a:prstGeom prst="rect">
            <a:avLst/>
          </a:prstGeom>
          <a:noFill/>
          <a:ln>
            <a:noFill/>
          </a:ln>
        </p:spPr>
      </p:pic>
      <p:sp>
        <p:nvSpPr>
          <p:cNvPr id="120" name="Google Shape;120;p4"/>
          <p:cNvSpPr txBox="1"/>
          <p:nvPr/>
        </p:nvSpPr>
        <p:spPr>
          <a:xfrm>
            <a:off x="334346" y="284887"/>
            <a:ext cx="4424265"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pt-BR" sz="5400" u="sng" cap="none" strike="noStrike">
                <a:solidFill>
                  <a:schemeClr val="dk1"/>
                </a:solidFill>
                <a:latin typeface="Calibri"/>
                <a:ea typeface="Calibri"/>
                <a:cs typeface="Calibri"/>
                <a:sym typeface="Calibri"/>
              </a:rPr>
              <a:t>The F Diagram</a:t>
            </a:r>
            <a:endParaRPr/>
          </a:p>
        </p:txBody>
      </p:sp>
      <p:sp>
        <p:nvSpPr>
          <p:cNvPr id="121" name="Google Shape;121;p4"/>
          <p:cNvSpPr txBox="1"/>
          <p:nvPr/>
        </p:nvSpPr>
        <p:spPr>
          <a:xfrm>
            <a:off x="1032269" y="3997841"/>
            <a:ext cx="1414130" cy="120032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pt-BR" sz="1800" u="none" cap="none" strike="noStrike">
                <a:solidFill>
                  <a:schemeClr val="dk1"/>
                </a:solidFill>
                <a:latin typeface="Calibri"/>
                <a:ea typeface="Calibri"/>
                <a:cs typeface="Calibri"/>
                <a:sym typeface="Calibri"/>
              </a:rPr>
              <a:t>See page 144</a:t>
            </a:r>
            <a:endParaRPr/>
          </a:p>
          <a:p>
            <a:pPr indent="0" lvl="0" marL="0" marR="0" rtl="0" algn="ctr">
              <a:spcBef>
                <a:spcPts val="0"/>
              </a:spcBef>
              <a:spcAft>
                <a:spcPts val="0"/>
              </a:spcAft>
              <a:buNone/>
            </a:pPr>
            <a:r>
              <a:rPr b="1" i="0" lang="pt-BR" sz="1800" u="none" cap="none" strike="noStrike">
                <a:solidFill>
                  <a:schemeClr val="dk1"/>
                </a:solidFill>
                <a:latin typeface="Calibri"/>
                <a:ea typeface="Calibri"/>
                <a:cs typeface="Calibri"/>
                <a:sym typeface="Calibri"/>
              </a:rPr>
              <a:t>and activity Cards</a:t>
            </a:r>
            <a:endParaRPr/>
          </a:p>
        </p:txBody>
      </p:sp>
      <p:pic>
        <p:nvPicPr>
          <p:cNvPr descr="Image result for 2018 SPhere HAndbook" id="122" name="Google Shape;122;p4"/>
          <p:cNvPicPr preferRelativeResize="0"/>
          <p:nvPr/>
        </p:nvPicPr>
        <p:blipFill rotWithShape="1">
          <a:blip r:embed="rId6">
            <a:alphaModFix/>
          </a:blip>
          <a:srcRect b="0" l="0" r="0" t="0"/>
          <a:stretch/>
        </p:blipFill>
        <p:spPr>
          <a:xfrm>
            <a:off x="1199433" y="2447999"/>
            <a:ext cx="1013404" cy="1462272"/>
          </a:xfrm>
          <a:prstGeom prst="rect">
            <a:avLst/>
          </a:prstGeom>
          <a:noFill/>
          <a:ln cap="flat" cmpd="sng" w="9525">
            <a:solidFill>
              <a:srgbClr val="C4E0B2"/>
            </a:solidFill>
            <a:prstDash val="solid"/>
            <a:round/>
            <a:headEnd len="sm" w="sm" type="none"/>
            <a:tailEnd len="sm" w="sm" type="none"/>
          </a:ln>
          <a:effectLst>
            <a:outerShdw blurRad="50800" rotWithShape="0" algn="tl" dir="2700000" dist="38100">
              <a:srgbClr val="000000">
                <a:alpha val="40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pic>
        <p:nvPicPr>
          <p:cNvPr descr="Texto&#10;&#10;Descrição gerada automaticamente" id="128" name="Google Shape;128;p6"/>
          <p:cNvPicPr preferRelativeResize="0"/>
          <p:nvPr/>
        </p:nvPicPr>
        <p:blipFill rotWithShape="1">
          <a:blip r:embed="rId3">
            <a:alphaModFix/>
          </a:blip>
          <a:srcRect b="0" l="0" r="0" t="0"/>
          <a:stretch/>
        </p:blipFill>
        <p:spPr>
          <a:xfrm>
            <a:off x="-1555" y="5712677"/>
            <a:ext cx="3051110" cy="907252"/>
          </a:xfrm>
          <a:prstGeom prst="rect">
            <a:avLst/>
          </a:prstGeom>
          <a:noFill/>
          <a:ln>
            <a:noFill/>
          </a:ln>
        </p:spPr>
      </p:pic>
      <p:pic>
        <p:nvPicPr>
          <p:cNvPr descr="Interface gráfica do usuário&#10;&#10;Descrição gerada automaticamente com confiança média" id="129" name="Google Shape;129;p6"/>
          <p:cNvPicPr preferRelativeResize="0"/>
          <p:nvPr/>
        </p:nvPicPr>
        <p:blipFill rotWithShape="1">
          <a:blip r:embed="rId4">
            <a:alphaModFix/>
          </a:blip>
          <a:srcRect b="0" l="0" r="0" t="0"/>
          <a:stretch/>
        </p:blipFill>
        <p:spPr>
          <a:xfrm>
            <a:off x="9902521" y="5735637"/>
            <a:ext cx="2186841" cy="946032"/>
          </a:xfrm>
          <a:prstGeom prst="rect">
            <a:avLst/>
          </a:prstGeom>
          <a:noFill/>
          <a:ln>
            <a:noFill/>
          </a:ln>
        </p:spPr>
      </p:pic>
      <p:sp>
        <p:nvSpPr>
          <p:cNvPr id="130" name="Google Shape;130;p6"/>
          <p:cNvSpPr txBox="1"/>
          <p:nvPr/>
        </p:nvSpPr>
        <p:spPr>
          <a:xfrm>
            <a:off x="616688" y="238071"/>
            <a:ext cx="11068493"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pt-BR" sz="4000" u="none" cap="none" strike="noStrike">
                <a:solidFill>
                  <a:schemeClr val="dk1"/>
                </a:solidFill>
                <a:latin typeface="Calibri"/>
                <a:ea typeface="Calibri"/>
                <a:cs typeface="Calibri"/>
                <a:sym typeface="Calibri"/>
              </a:rPr>
              <a:t>The WASH Standards and its categories</a:t>
            </a:r>
            <a:endParaRPr b="1" i="0" sz="4000" u="none" cap="none" strike="noStrike">
              <a:solidFill>
                <a:schemeClr val="dk1"/>
              </a:solidFill>
              <a:latin typeface="Calibri"/>
              <a:ea typeface="Calibri"/>
              <a:cs typeface="Calibri"/>
              <a:sym typeface="Calibri"/>
            </a:endParaRPr>
          </a:p>
        </p:txBody>
      </p:sp>
      <p:pic>
        <p:nvPicPr>
          <p:cNvPr descr="Diagrama&#10;&#10;Descrição gerada automaticamente com confiança média" id="131" name="Google Shape;131;p6"/>
          <p:cNvPicPr preferRelativeResize="0"/>
          <p:nvPr/>
        </p:nvPicPr>
        <p:blipFill rotWithShape="1">
          <a:blip r:embed="rId5">
            <a:alphaModFix/>
          </a:blip>
          <a:srcRect b="0" l="0" r="0" t="0"/>
          <a:stretch/>
        </p:blipFill>
        <p:spPr>
          <a:xfrm>
            <a:off x="2540029" y="945957"/>
            <a:ext cx="8103161" cy="4395754"/>
          </a:xfrm>
          <a:prstGeom prst="rect">
            <a:avLst/>
          </a:prstGeom>
          <a:noFill/>
          <a:ln>
            <a:noFill/>
          </a:ln>
        </p:spPr>
      </p:pic>
      <p:pic>
        <p:nvPicPr>
          <p:cNvPr descr="Image result for 2018 SPhere HAndbook" id="132" name="Google Shape;132;p6"/>
          <p:cNvPicPr preferRelativeResize="0"/>
          <p:nvPr/>
        </p:nvPicPr>
        <p:blipFill rotWithShape="1">
          <a:blip r:embed="rId6">
            <a:alphaModFix/>
          </a:blip>
          <a:srcRect b="0" l="0" r="0" t="0"/>
          <a:stretch/>
        </p:blipFill>
        <p:spPr>
          <a:xfrm>
            <a:off x="742233" y="1966728"/>
            <a:ext cx="1013404" cy="1462272"/>
          </a:xfrm>
          <a:prstGeom prst="rect">
            <a:avLst/>
          </a:prstGeom>
          <a:noFill/>
          <a:ln cap="flat" cmpd="sng" w="9525">
            <a:solidFill>
              <a:srgbClr val="C4E0B2"/>
            </a:solidFill>
            <a:prstDash val="solid"/>
            <a:round/>
            <a:headEnd len="sm" w="sm" type="none"/>
            <a:tailEnd len="sm" w="sm" type="none"/>
          </a:ln>
          <a:effectLst>
            <a:outerShdw blurRad="50800" rotWithShape="0" algn="tl" dir="2700000" dist="38100">
              <a:srgbClr val="000000">
                <a:alpha val="40000"/>
              </a:srgbClr>
            </a:outerShdw>
          </a:effectLst>
        </p:spPr>
      </p:pic>
      <p:sp>
        <p:nvSpPr>
          <p:cNvPr id="133" name="Google Shape;133;p6"/>
          <p:cNvSpPr txBox="1"/>
          <p:nvPr/>
        </p:nvSpPr>
        <p:spPr>
          <a:xfrm>
            <a:off x="457256" y="3519951"/>
            <a:ext cx="1690577"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pt-BR" sz="1800" u="none" cap="none" strike="noStrike">
                <a:solidFill>
                  <a:schemeClr val="dk1"/>
                </a:solidFill>
                <a:latin typeface="Calibri"/>
                <a:ea typeface="Calibri"/>
                <a:cs typeface="Calibri"/>
                <a:sym typeface="Calibri"/>
              </a:rPr>
              <a:t>See page 90 and activity cards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pic>
        <p:nvPicPr>
          <p:cNvPr descr="Texto&#10;&#10;Descrição gerada automaticamente" id="139" name="Google Shape;139;p7"/>
          <p:cNvPicPr preferRelativeResize="0"/>
          <p:nvPr/>
        </p:nvPicPr>
        <p:blipFill rotWithShape="1">
          <a:blip r:embed="rId3">
            <a:alphaModFix/>
          </a:blip>
          <a:srcRect b="0" l="0" r="0" t="0"/>
          <a:stretch/>
        </p:blipFill>
        <p:spPr>
          <a:xfrm>
            <a:off x="-1555" y="5712677"/>
            <a:ext cx="3051110" cy="907252"/>
          </a:xfrm>
          <a:prstGeom prst="rect">
            <a:avLst/>
          </a:prstGeom>
          <a:noFill/>
          <a:ln>
            <a:noFill/>
          </a:ln>
        </p:spPr>
      </p:pic>
      <p:pic>
        <p:nvPicPr>
          <p:cNvPr descr="Interface gráfica do usuário&#10;&#10;Descrição gerada automaticamente com confiança média" id="140" name="Google Shape;140;p7"/>
          <p:cNvPicPr preferRelativeResize="0"/>
          <p:nvPr/>
        </p:nvPicPr>
        <p:blipFill rotWithShape="1">
          <a:blip r:embed="rId4">
            <a:alphaModFix/>
          </a:blip>
          <a:srcRect b="0" l="0" r="0" t="0"/>
          <a:stretch/>
        </p:blipFill>
        <p:spPr>
          <a:xfrm>
            <a:off x="9902521" y="5735637"/>
            <a:ext cx="2186841" cy="946032"/>
          </a:xfrm>
          <a:prstGeom prst="rect">
            <a:avLst/>
          </a:prstGeom>
          <a:noFill/>
          <a:ln>
            <a:noFill/>
          </a:ln>
        </p:spPr>
      </p:pic>
      <p:sp>
        <p:nvSpPr>
          <p:cNvPr id="141" name="Google Shape;141;p7"/>
          <p:cNvSpPr txBox="1"/>
          <p:nvPr/>
        </p:nvSpPr>
        <p:spPr>
          <a:xfrm>
            <a:off x="2751174" y="2105561"/>
            <a:ext cx="7151347"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pt-BR" sz="4000" u="none" cap="none" strike="noStrike">
                <a:solidFill>
                  <a:schemeClr val="dk1"/>
                </a:solidFill>
                <a:latin typeface="Calibri"/>
                <a:ea typeface="Calibri"/>
                <a:cs typeface="Calibri"/>
                <a:sym typeface="Calibri"/>
              </a:rPr>
              <a:t>Links between the barriers and pathways – Activity – 5 min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pic>
        <p:nvPicPr>
          <p:cNvPr descr="Texto&#10;&#10;Descrição gerada automaticamente" id="146" name="Google Shape;146;p8"/>
          <p:cNvPicPr preferRelativeResize="0"/>
          <p:nvPr/>
        </p:nvPicPr>
        <p:blipFill rotWithShape="1">
          <a:blip r:embed="rId3">
            <a:alphaModFix/>
          </a:blip>
          <a:srcRect b="0" l="0" r="0" t="0"/>
          <a:stretch/>
        </p:blipFill>
        <p:spPr>
          <a:xfrm>
            <a:off x="-1555" y="5712677"/>
            <a:ext cx="3051110" cy="907252"/>
          </a:xfrm>
          <a:prstGeom prst="rect">
            <a:avLst/>
          </a:prstGeom>
          <a:noFill/>
          <a:ln>
            <a:noFill/>
          </a:ln>
        </p:spPr>
      </p:pic>
      <p:pic>
        <p:nvPicPr>
          <p:cNvPr descr="Interface gráfica do usuário&#10;&#10;Descrição gerada automaticamente com confiança média" id="147" name="Google Shape;147;p8"/>
          <p:cNvPicPr preferRelativeResize="0"/>
          <p:nvPr/>
        </p:nvPicPr>
        <p:blipFill rotWithShape="1">
          <a:blip r:embed="rId4">
            <a:alphaModFix/>
          </a:blip>
          <a:srcRect b="0" l="0" r="0" t="0"/>
          <a:stretch/>
        </p:blipFill>
        <p:spPr>
          <a:xfrm>
            <a:off x="9902521" y="5735637"/>
            <a:ext cx="2186841" cy="946032"/>
          </a:xfrm>
          <a:prstGeom prst="rect">
            <a:avLst/>
          </a:prstGeom>
          <a:noFill/>
          <a:ln>
            <a:noFill/>
          </a:ln>
        </p:spPr>
      </p:pic>
      <p:sp>
        <p:nvSpPr>
          <p:cNvPr id="148" name="Google Shape;148;p8"/>
          <p:cNvSpPr txBox="1"/>
          <p:nvPr/>
        </p:nvSpPr>
        <p:spPr>
          <a:xfrm>
            <a:off x="1026367" y="238071"/>
            <a:ext cx="10599576"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pt-BR" sz="3600" u="none" cap="none" strike="noStrike">
                <a:solidFill>
                  <a:schemeClr val="dk1"/>
                </a:solidFill>
                <a:latin typeface="Calibri"/>
                <a:ea typeface="Calibri"/>
                <a:cs typeface="Calibri"/>
                <a:sym typeface="Calibri"/>
              </a:rPr>
              <a:t>Links between the barriers and pathways</a:t>
            </a:r>
            <a:endParaRPr b="1" i="0" sz="3600" u="none" cap="none" strike="noStrike">
              <a:solidFill>
                <a:schemeClr val="dk1"/>
              </a:solidFill>
              <a:latin typeface="Calibri"/>
              <a:ea typeface="Calibri"/>
              <a:cs typeface="Calibri"/>
              <a:sym typeface="Calibri"/>
            </a:endParaRPr>
          </a:p>
        </p:txBody>
      </p:sp>
      <p:pic>
        <p:nvPicPr>
          <p:cNvPr descr="Interface gráfica do usuário&#10;&#10;Descrição gerada automaticamente com confiança média" id="149" name="Google Shape;149;p8"/>
          <p:cNvPicPr preferRelativeResize="0"/>
          <p:nvPr/>
        </p:nvPicPr>
        <p:blipFill rotWithShape="1">
          <a:blip r:embed="rId5">
            <a:alphaModFix/>
          </a:blip>
          <a:srcRect b="0" l="0" r="0" t="0"/>
          <a:stretch/>
        </p:blipFill>
        <p:spPr>
          <a:xfrm>
            <a:off x="2155677" y="904218"/>
            <a:ext cx="8154650" cy="481160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pic>
        <p:nvPicPr>
          <p:cNvPr descr="Texto&#10;&#10;Descrição gerada automaticamente" id="154" name="Google Shape;154;p9"/>
          <p:cNvPicPr preferRelativeResize="0"/>
          <p:nvPr/>
        </p:nvPicPr>
        <p:blipFill rotWithShape="1">
          <a:blip r:embed="rId3">
            <a:alphaModFix/>
          </a:blip>
          <a:srcRect b="0" l="0" r="0" t="0"/>
          <a:stretch/>
        </p:blipFill>
        <p:spPr>
          <a:xfrm>
            <a:off x="-1555" y="5712677"/>
            <a:ext cx="3051110" cy="907252"/>
          </a:xfrm>
          <a:prstGeom prst="rect">
            <a:avLst/>
          </a:prstGeom>
          <a:noFill/>
          <a:ln>
            <a:noFill/>
          </a:ln>
        </p:spPr>
      </p:pic>
      <p:pic>
        <p:nvPicPr>
          <p:cNvPr descr="Interface gráfica do usuário&#10;&#10;Descrição gerada automaticamente com confiança média" id="155" name="Google Shape;155;p9"/>
          <p:cNvPicPr preferRelativeResize="0"/>
          <p:nvPr/>
        </p:nvPicPr>
        <p:blipFill rotWithShape="1">
          <a:blip r:embed="rId4">
            <a:alphaModFix/>
          </a:blip>
          <a:srcRect b="0" l="0" r="0" t="0"/>
          <a:stretch/>
        </p:blipFill>
        <p:spPr>
          <a:xfrm>
            <a:off x="9902521" y="5735637"/>
            <a:ext cx="2186841" cy="946032"/>
          </a:xfrm>
          <a:prstGeom prst="rect">
            <a:avLst/>
          </a:prstGeom>
          <a:noFill/>
          <a:ln>
            <a:noFill/>
          </a:ln>
        </p:spPr>
      </p:pic>
      <p:sp>
        <p:nvSpPr>
          <p:cNvPr id="156" name="Google Shape;156;p9"/>
          <p:cNvSpPr txBox="1"/>
          <p:nvPr/>
        </p:nvSpPr>
        <p:spPr>
          <a:xfrm>
            <a:off x="796212" y="2577233"/>
            <a:ext cx="10599576"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pt-BR" sz="3600" u="none" cap="none" strike="noStrike">
                <a:solidFill>
                  <a:schemeClr val="dk1"/>
                </a:solidFill>
                <a:latin typeface="Calibri"/>
                <a:ea typeface="Calibri"/>
                <a:cs typeface="Calibri"/>
                <a:sym typeface="Calibri"/>
              </a:rPr>
              <a:t>Debriefing time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pic>
        <p:nvPicPr>
          <p:cNvPr descr="Texto&#10;&#10;Descrição gerada automaticamente" id="161" name="Google Shape;161;p10"/>
          <p:cNvPicPr preferRelativeResize="0"/>
          <p:nvPr/>
        </p:nvPicPr>
        <p:blipFill rotWithShape="1">
          <a:blip r:embed="rId3">
            <a:alphaModFix/>
          </a:blip>
          <a:srcRect b="0" l="0" r="0" t="0"/>
          <a:stretch/>
        </p:blipFill>
        <p:spPr>
          <a:xfrm>
            <a:off x="-1555" y="5712677"/>
            <a:ext cx="3051110" cy="907252"/>
          </a:xfrm>
          <a:prstGeom prst="rect">
            <a:avLst/>
          </a:prstGeom>
          <a:noFill/>
          <a:ln>
            <a:noFill/>
          </a:ln>
        </p:spPr>
      </p:pic>
      <p:pic>
        <p:nvPicPr>
          <p:cNvPr descr="Interface gráfica do usuário&#10;&#10;Descrição gerada automaticamente com confiança média" id="162" name="Google Shape;162;p10"/>
          <p:cNvPicPr preferRelativeResize="0"/>
          <p:nvPr/>
        </p:nvPicPr>
        <p:blipFill rotWithShape="1">
          <a:blip r:embed="rId4">
            <a:alphaModFix/>
          </a:blip>
          <a:srcRect b="0" l="0" r="0" t="0"/>
          <a:stretch/>
        </p:blipFill>
        <p:spPr>
          <a:xfrm>
            <a:off x="9902521" y="5735637"/>
            <a:ext cx="2186841" cy="946032"/>
          </a:xfrm>
          <a:prstGeom prst="rect">
            <a:avLst/>
          </a:prstGeom>
          <a:noFill/>
          <a:ln>
            <a:noFill/>
          </a:ln>
        </p:spPr>
      </p:pic>
      <p:sp>
        <p:nvSpPr>
          <p:cNvPr id="163" name="Google Shape;163;p10"/>
          <p:cNvSpPr txBox="1"/>
          <p:nvPr/>
        </p:nvSpPr>
        <p:spPr>
          <a:xfrm>
            <a:off x="408437" y="238071"/>
            <a:ext cx="10599576"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pt-BR" sz="3600" u="none" cap="none" strike="noStrike">
                <a:solidFill>
                  <a:schemeClr val="dk1"/>
                </a:solidFill>
                <a:latin typeface="Calibri"/>
                <a:ea typeface="Calibri"/>
                <a:cs typeface="Calibri"/>
                <a:sym typeface="Calibri"/>
              </a:rPr>
              <a:t>WASH is also about...</a:t>
            </a:r>
            <a:endParaRPr/>
          </a:p>
        </p:txBody>
      </p:sp>
      <p:pic>
        <p:nvPicPr>
          <p:cNvPr descr="Diagrama&#10;&#10;Descrição gerada automaticamente" id="164" name="Google Shape;164;p10"/>
          <p:cNvPicPr preferRelativeResize="0"/>
          <p:nvPr/>
        </p:nvPicPr>
        <p:blipFill rotWithShape="1">
          <a:blip r:embed="rId5">
            <a:alphaModFix/>
          </a:blip>
          <a:srcRect b="0" l="46308" r="0" t="0"/>
          <a:stretch/>
        </p:blipFill>
        <p:spPr>
          <a:xfrm>
            <a:off x="3416595" y="884402"/>
            <a:ext cx="5358810" cy="5167347"/>
          </a:xfrm>
          <a:prstGeom prst="rect">
            <a:avLst/>
          </a:prstGeom>
          <a:noFill/>
          <a:ln>
            <a:noFill/>
          </a:ln>
        </p:spPr>
      </p:pic>
      <p:pic>
        <p:nvPicPr>
          <p:cNvPr descr="Image result for 2018 SPhere HAndbook" id="165" name="Google Shape;165;p10"/>
          <p:cNvPicPr preferRelativeResize="0"/>
          <p:nvPr/>
        </p:nvPicPr>
        <p:blipFill rotWithShape="1">
          <a:blip r:embed="rId6">
            <a:alphaModFix/>
          </a:blip>
          <a:srcRect b="0" l="0" r="0" t="0"/>
          <a:stretch/>
        </p:blipFill>
        <p:spPr>
          <a:xfrm>
            <a:off x="1017298" y="2005803"/>
            <a:ext cx="1013404" cy="1462272"/>
          </a:xfrm>
          <a:prstGeom prst="rect">
            <a:avLst/>
          </a:prstGeom>
          <a:noFill/>
          <a:ln cap="flat" cmpd="sng" w="9525">
            <a:solidFill>
              <a:srgbClr val="C4E0B2"/>
            </a:solidFill>
            <a:prstDash val="solid"/>
            <a:round/>
            <a:headEnd len="sm" w="sm" type="none"/>
            <a:tailEnd len="sm" w="sm" type="none"/>
          </a:ln>
          <a:effectLst>
            <a:outerShdw blurRad="50800" rotWithShape="0" algn="tl" dir="2700000" dist="38100">
              <a:srgbClr val="000000">
                <a:alpha val="40000"/>
              </a:srgbClr>
            </a:outerShdw>
          </a:effectLst>
        </p:spPr>
      </p:pic>
      <p:sp>
        <p:nvSpPr>
          <p:cNvPr id="166" name="Google Shape;166;p10"/>
          <p:cNvSpPr txBox="1"/>
          <p:nvPr/>
        </p:nvSpPr>
        <p:spPr>
          <a:xfrm>
            <a:off x="841777" y="3676779"/>
            <a:ext cx="1364446"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pt-BR" sz="1800" u="none" cap="none" strike="noStrike">
                <a:solidFill>
                  <a:schemeClr val="dk1"/>
                </a:solidFill>
                <a:latin typeface="Calibri"/>
                <a:ea typeface="Calibri"/>
                <a:cs typeface="Calibri"/>
                <a:sym typeface="Calibri"/>
              </a:rPr>
              <a:t>See page 93 and activity cards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Tema do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o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8" ma:contentTypeDescription="Create a new document." ma:contentTypeScope="" ma:versionID="63aabe99062e586f57a6b5e7de450218">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7a4c1f2e99d3e4b9c6edfdb6325b5888"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c2c48a7-3976-43da-8c19-cb30e3e77c6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403d0eb-ff5c-4829-9fc3-59ef669ebb52}" ma:internalName="TaxCatchAll" ma:showField="CatchAllData" ma:web="9051fefc-2ea4-4620-a82b-61f19e316b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58098D2-DFCA-4617-8F25-AC9F827F1979}"/>
</file>

<file path=customXml/itemProps2.xml><?xml version="1.0" encoding="utf-8"?>
<ds:datastoreItem xmlns:ds="http://schemas.openxmlformats.org/officeDocument/2006/customXml" ds:itemID="{80BD33B2-E717-41F3-8D7A-2C243A753B6C}"/>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2023-02-09T20:23:16Z</dcterms:created>
  <dc:creator>Gabriel Cyrilo</dc:creator>
</cp:coreProperties>
</file>