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3"/>
  </p:sldMasterIdLst>
  <p:notesMasterIdLst>
    <p:notesMasterId r:id="rId17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8" roundtripDataSignature="AMtx7mi3Z9NM74U/EnXLklAJHlrB/+7ux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05C09C1-7945-409D-A902-0151F6CB07BF}" v="1" dt="2023-07-18T11:23:34.3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customschemas.google.com/relationships/presentationmetadata" Target="metadata"/><Relationship Id="rId3" Type="http://schemas.openxmlformats.org/officeDocument/2006/relationships/slideMaster" Target="slideMasters/slideMaster1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microsoft.com/office/2015/10/relationships/revisionInfo" Target="revisionInfo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80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de Título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6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6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Texto Vertical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5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o e Título Vertical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6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6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Conteúdo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beçalho da Seção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8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8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as Partes de Conteúdo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19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ção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0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0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20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20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20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mente Título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 Branco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 com Legenda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3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3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23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m com Legenda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4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4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.pn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>
            <a:spLocks noGrp="1"/>
          </p:cNvSpPr>
          <p:nvPr>
            <p:ph type="ctrTitle"/>
          </p:nvPr>
        </p:nvSpPr>
        <p:spPr>
          <a:xfrm>
            <a:off x="1344190" y="599848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pt-BR" sz="5400" b="1"/>
              <a:t>Sphere Workshop</a:t>
            </a:r>
            <a:br>
              <a:rPr lang="pt-BR" sz="5400" b="1"/>
            </a:br>
            <a:r>
              <a:rPr lang="pt-BR" sz="5400" b="1"/>
              <a:t>Warsaw, February 14</a:t>
            </a:r>
            <a:r>
              <a:rPr lang="pt-BR" sz="5400" b="1" baseline="30000"/>
              <a:t>th</a:t>
            </a:r>
            <a:r>
              <a:rPr lang="pt-BR" sz="5400" b="1"/>
              <a:t> 2023</a:t>
            </a:r>
            <a:endParaRPr sz="5400"/>
          </a:p>
        </p:txBody>
      </p:sp>
      <p:sp>
        <p:nvSpPr>
          <p:cNvPr id="85" name="Google Shape;85;p1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pt-BR"/>
              <a:t>Camp Management Minimum Standards (CMMS) Session</a:t>
            </a:r>
            <a:endParaRPr/>
          </a:p>
        </p:txBody>
      </p:sp>
      <p:pic>
        <p:nvPicPr>
          <p:cNvPr id="86" name="Google Shape;86;p1" descr="Texto&#10;&#10;Descrição gerada automaticamente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450485"/>
            <a:ext cx="4161453" cy="1237414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" descr="Interface gráfica do usuário&#10;&#10;Descrição gerada automaticamente com confiança média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29719" y="5257800"/>
            <a:ext cx="2916942" cy="1261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Google Shape;163;p11" descr="Texto&#10;&#10;Descrição gerada automaticamente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450485"/>
            <a:ext cx="4161453" cy="12374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11" descr="Interface gráfica do usuário&#10;&#10;Descrição gerada automaticamente com confiança média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29719" y="5257800"/>
            <a:ext cx="2916942" cy="1261875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11"/>
          <p:cNvSpPr txBox="1">
            <a:spLocks noGrp="1"/>
          </p:cNvSpPr>
          <p:nvPr>
            <p:ph type="title"/>
          </p:nvPr>
        </p:nvSpPr>
        <p:spPr>
          <a:xfrm>
            <a:off x="838200" y="170101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 b="1"/>
              <a:t>Activity based on a scenario</a:t>
            </a:r>
            <a:endParaRPr b="1"/>
          </a:p>
        </p:txBody>
      </p:sp>
      <p:sp>
        <p:nvSpPr>
          <p:cNvPr id="166" name="Google Shape;166;p11"/>
          <p:cNvSpPr txBox="1"/>
          <p:nvPr/>
        </p:nvSpPr>
        <p:spPr>
          <a:xfrm>
            <a:off x="2495083" y="2958363"/>
            <a:ext cx="6652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Debriefing time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Google Shape;171;p12" descr="Texto&#10;&#10;Descrição gerada automaticamente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450485"/>
            <a:ext cx="4161453" cy="12374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12" descr="Interface gráfica do usuário&#10;&#10;Descrição gerada automaticamente com confiança média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29719" y="5257800"/>
            <a:ext cx="2916942" cy="1261875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12"/>
          <p:cNvSpPr txBox="1"/>
          <p:nvPr/>
        </p:nvSpPr>
        <p:spPr>
          <a:xfrm>
            <a:off x="1614197" y="265830"/>
            <a:ext cx="8761444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Indigenous Cultural and Training Centre</a:t>
            </a:r>
            <a:endParaRPr/>
          </a:p>
        </p:txBody>
      </p:sp>
      <p:pic>
        <p:nvPicPr>
          <p:cNvPr id="174" name="Google Shape;174;p12" descr="Pessoas sentadas em frente a computador&#10;&#10;Descrição gerada automaticamente"/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82143" y="1139492"/>
            <a:ext cx="3620277" cy="2715208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75" name="Google Shape;175;p12" descr="Pessoas sentadas ao redor de uma mesa&#10;&#10;Descrição gerada automaticamente"/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8579" y="1118321"/>
            <a:ext cx="3570989" cy="2678241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76" name="Google Shape;176;p12" descr="Grupo de pessoas em pé&#10;&#10;Descrição gerada automaticamente"/>
          <p:cNvPicPr preferRelativeResize="0"/>
          <p:nvPr/>
        </p:nvPicPr>
        <p:blipFill rotWithShape="1"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14995" y="1126832"/>
            <a:ext cx="3514531" cy="2635898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77" name="Google Shape;177;p12" descr="Pessoas sentadas ao redor de mesa com bolo decorado&#10;&#10;Descrição gerada automaticamente com confiança média"/>
          <p:cNvPicPr preferRelativeResize="0"/>
          <p:nvPr/>
        </p:nvPicPr>
        <p:blipFill rotWithShape="1"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99757" y="4113407"/>
            <a:ext cx="3586031" cy="2478763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Google Shape;182;p13" descr="Texto&#10;&#10;Descrição gerada automaticamente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450485"/>
            <a:ext cx="4161453" cy="12374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13" descr="Interface gráfica do usuário&#10;&#10;Descrição gerada automaticamente com confiança média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29719" y="5257800"/>
            <a:ext cx="2916942" cy="1261875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13"/>
          <p:cNvSpPr txBox="1"/>
          <p:nvPr/>
        </p:nvSpPr>
        <p:spPr>
          <a:xfrm>
            <a:off x="1782148" y="237838"/>
            <a:ext cx="8201609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Key Messages</a:t>
            </a:r>
            <a:endParaRPr sz="3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Google Shape;185;p13"/>
          <p:cNvSpPr txBox="1"/>
          <p:nvPr/>
        </p:nvSpPr>
        <p:spPr>
          <a:xfrm>
            <a:off x="1782148" y="1274501"/>
            <a:ext cx="8397551" cy="3785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pt-BR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Generally the most vulnerable are those who goes to camps;</a:t>
            </a:r>
            <a:endParaRPr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pt-BR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There are different kinds of camps and camp-like environments that are set depending on the context;</a:t>
            </a:r>
            <a:endParaRPr/>
          </a:p>
          <a:p>
            <a:pPr marL="285750" marR="0" lvl="0" indent="-1333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pt-BR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Camps as last resort;</a:t>
            </a:r>
            <a:endParaRPr/>
          </a:p>
          <a:p>
            <a:pPr marL="285750" marR="0" lvl="0" indent="-1333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pt-BR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Camps are a temporary solution and should be set up already planning its closure through durable solutions to the affected people;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Google Shape;190;p14" descr="Texto&#10;&#10;Descrição gerada automaticamente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450485"/>
            <a:ext cx="4161453" cy="12374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14" descr="Interface gráfica do usuário&#10;&#10;Descrição gerada automaticamente com confiança média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29719" y="5257800"/>
            <a:ext cx="2916942" cy="1261875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14"/>
          <p:cNvSpPr txBox="1"/>
          <p:nvPr/>
        </p:nvSpPr>
        <p:spPr>
          <a:xfrm>
            <a:off x="1995195" y="2327895"/>
            <a:ext cx="8201609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THANK YOU!</a:t>
            </a:r>
            <a:endParaRPr sz="3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Google Shape;92;p2" descr="Texto&#10;&#10;Descrição gerada automaticamente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450485"/>
            <a:ext cx="4161453" cy="1237414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2" descr="Interface gráfica do usuário&#10;&#10;Descrição gerada automaticamente com confiança média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29719" y="5257800"/>
            <a:ext cx="2916942" cy="1261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2" descr="Árvore sem folhas&#10;&#10;Descrição gerada automaticamente com confiança média"/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73919" y="1045030"/>
            <a:ext cx="2880968" cy="4058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2" descr="Gráfico de explosão solar&#10;&#10;Descrição gerada automaticamente"/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17706" y="1765636"/>
            <a:ext cx="2967135" cy="2383407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2" descr="Diagrama&#10;&#10;Descrição gerada automaticamente"/>
          <p:cNvPicPr preferRelativeResize="0"/>
          <p:nvPr/>
        </p:nvPicPr>
        <p:blipFill rotWithShape="1"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3692" y="1054394"/>
            <a:ext cx="3797761" cy="40494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Google Shape;101;p3" descr="Texto&#10;&#10;Descrição gerada automaticamente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450485"/>
            <a:ext cx="4161453" cy="12374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3" descr="Interface gráfica do usuário&#10;&#10;Descrição gerada automaticamente com confiança média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29719" y="5257800"/>
            <a:ext cx="2916942" cy="1261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3" descr="Código QR&#10;&#10;Descrição gerada automaticamente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812915" y="1164235"/>
            <a:ext cx="4286250" cy="428625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3"/>
          <p:cNvSpPr txBox="1"/>
          <p:nvPr/>
        </p:nvSpPr>
        <p:spPr>
          <a:xfrm>
            <a:off x="811764" y="338325"/>
            <a:ext cx="10142376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QR Code – Humanitarian Standards Partnership App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4" descr="Texto&#10;&#10;Descrição gerada automaticamente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450485"/>
            <a:ext cx="4161453" cy="12374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4" descr="Interface gráfica do usuário&#10;&#10;Descrição gerada automaticamente com confiança média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29719" y="5257800"/>
            <a:ext cx="2916942" cy="1261875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4"/>
          <p:cNvSpPr txBox="1"/>
          <p:nvPr/>
        </p:nvSpPr>
        <p:spPr>
          <a:xfrm>
            <a:off x="1101013" y="690467"/>
            <a:ext cx="9685176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lang="pt-BR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Who stays in temporary sites?</a:t>
            </a:r>
            <a:endParaRPr/>
          </a:p>
        </p:txBody>
      </p:sp>
      <p:pic>
        <p:nvPicPr>
          <p:cNvPr id="112" name="Google Shape;112;p4" descr="Árvore sem folhas&#10;&#10;Descrição gerada automaticamente com confiança média"/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08475" y="1784479"/>
            <a:ext cx="1820929" cy="2565416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4"/>
          <p:cNvSpPr txBox="1"/>
          <p:nvPr/>
        </p:nvSpPr>
        <p:spPr>
          <a:xfrm>
            <a:off x="2733869" y="4430503"/>
            <a:ext cx="1427584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See pages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2-3</a:t>
            </a:r>
            <a:endParaRPr/>
          </a:p>
        </p:txBody>
      </p:sp>
      <p:pic>
        <p:nvPicPr>
          <p:cNvPr id="114" name="Google Shape;114;p4" descr="Image result for 2018 SPhere HAndbook"/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80679" y="1826151"/>
            <a:ext cx="1749040" cy="2523744"/>
          </a:xfrm>
          <a:prstGeom prst="rect">
            <a:avLst/>
          </a:prstGeom>
          <a:noFill/>
          <a:ln w="9525" cap="flat" cmpd="sng">
            <a:solidFill>
              <a:srgbClr val="C4E0B2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15" name="Google Shape;115;p4"/>
          <p:cNvSpPr txBox="1"/>
          <p:nvPr/>
        </p:nvSpPr>
        <p:spPr>
          <a:xfrm>
            <a:off x="7077616" y="4400973"/>
            <a:ext cx="2155166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See pages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10 – 16 and activity cards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5" descr="Texto&#10;&#10;Descrição gerada automaticamente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450485"/>
            <a:ext cx="4161453" cy="12374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5" descr="Interface gráfica do usuário&#10;&#10;Descrição gerada automaticamente com confiança média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29719" y="5257800"/>
            <a:ext cx="2916942" cy="126187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5"/>
          <p:cNvSpPr txBox="1"/>
          <p:nvPr/>
        </p:nvSpPr>
        <p:spPr>
          <a:xfrm>
            <a:off x="1017038" y="170101"/>
            <a:ext cx="9685176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lang="pt-BR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Where do these standards apply?</a:t>
            </a:r>
            <a:endParaRPr/>
          </a:p>
        </p:txBody>
      </p:sp>
      <p:pic>
        <p:nvPicPr>
          <p:cNvPr id="123" name="Google Shape;123;p5" descr="Diagrama&#10;&#10;Descrição gerada automaticamente"/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64280" y="821957"/>
            <a:ext cx="4922520" cy="47938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5" descr="Árvore sem folhas&#10;&#10;Descrição gerada automaticamente com confiança média"/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22585" y="2436551"/>
            <a:ext cx="852561" cy="120113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5"/>
          <p:cNvSpPr txBox="1"/>
          <p:nvPr/>
        </p:nvSpPr>
        <p:spPr>
          <a:xfrm>
            <a:off x="1100387" y="3708695"/>
            <a:ext cx="129695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See page 8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Google Shape;130;p6" descr="Texto&#10;&#10;Descrição gerada automaticamente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450485"/>
            <a:ext cx="4161453" cy="12374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6" descr="Interface gráfica do usuário&#10;&#10;Descrição gerada automaticamente com confiança média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29719" y="5257800"/>
            <a:ext cx="2916942" cy="1261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6" title="CCCM Explainer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643405" y="1166326"/>
            <a:ext cx="6628910" cy="3745334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6"/>
          <p:cNvSpPr txBox="1"/>
          <p:nvPr/>
        </p:nvSpPr>
        <p:spPr>
          <a:xfrm>
            <a:off x="2155372" y="250582"/>
            <a:ext cx="8033657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CCCM Explainer</a:t>
            </a:r>
            <a:endParaRPr sz="36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Google Shape;138;p7" descr="Texto&#10;&#10;Descrição gerada automaticamente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450485"/>
            <a:ext cx="4161453" cy="12374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7" descr="Interface gráfica do usuário&#10;&#10;Descrição gerada automaticamente com confiança média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29719" y="5257800"/>
            <a:ext cx="2916942" cy="1261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7" descr="Diagrama&#10;&#10;Descrição gerada automaticamente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970245" y="869128"/>
            <a:ext cx="6251509" cy="4776544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7"/>
          <p:cNvSpPr txBox="1"/>
          <p:nvPr/>
        </p:nvSpPr>
        <p:spPr>
          <a:xfrm>
            <a:off x="1530220" y="222797"/>
            <a:ext cx="975982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Camp Management Minimum Standards</a:t>
            </a:r>
            <a:endParaRPr/>
          </a:p>
        </p:txBody>
      </p:sp>
      <p:pic>
        <p:nvPicPr>
          <p:cNvPr id="142" name="Google Shape;142;p7" descr="Árvore sem folhas&#10;&#10;Descrição gerada automaticamente com confiança média"/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1150" y="2325265"/>
            <a:ext cx="1047945" cy="1476397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7"/>
          <p:cNvSpPr txBox="1"/>
          <p:nvPr/>
        </p:nvSpPr>
        <p:spPr>
          <a:xfrm>
            <a:off x="836645" y="3928188"/>
            <a:ext cx="1296954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See page 9 (English Version)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Google Shape;148;p8" descr="Texto&#10;&#10;Descrição gerada automaticamente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450485"/>
            <a:ext cx="4161453" cy="12374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8" descr="Interface gráfica do usuário&#10;&#10;Descrição gerada automaticamente com confiança média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29719" y="5257800"/>
            <a:ext cx="2916942" cy="1261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8" title="Management of Collective Centers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00604" y="710682"/>
            <a:ext cx="6423608" cy="48177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p9" descr="Texto&#10;&#10;Descrição gerada automaticamente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450485"/>
            <a:ext cx="4161453" cy="12374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9" descr="Interface gráfica do usuário&#10;&#10;Descrição gerada automaticamente com confiança média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29719" y="5257800"/>
            <a:ext cx="2916942" cy="1261875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9"/>
          <p:cNvSpPr txBox="1">
            <a:spLocks noGrp="1"/>
          </p:cNvSpPr>
          <p:nvPr>
            <p:ph type="title"/>
          </p:nvPr>
        </p:nvSpPr>
        <p:spPr>
          <a:xfrm>
            <a:off x="838200" y="170101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 b="1"/>
              <a:t>Activity based on a scenario</a:t>
            </a:r>
            <a:endParaRPr b="1"/>
          </a:p>
        </p:txBody>
      </p:sp>
      <p:sp>
        <p:nvSpPr>
          <p:cNvPr id="158" name="Google Shape;158;p9"/>
          <p:cNvSpPr txBox="1"/>
          <p:nvPr/>
        </p:nvSpPr>
        <p:spPr>
          <a:xfrm>
            <a:off x="1017650" y="1143750"/>
            <a:ext cx="8167800" cy="526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  <a:p>
            <a:pPr marL="742950" marR="0" lvl="1" indent="-3238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pt-BR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and your team </a:t>
            </a:r>
            <a:r>
              <a:rPr lang="pt-BR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have been</a:t>
            </a:r>
            <a:r>
              <a:rPr lang="pt-BR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called once again</a:t>
            </a:r>
            <a:r>
              <a:rPr lang="pt-BR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sz="2400"/>
          </a:p>
          <a:p>
            <a:pPr marL="742950" marR="0" lvl="1" indent="-3238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pt-BR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are in a medium-sized town where there is no more apartment space. There is a new arrival of refugees. 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3238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pt-BR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need to house 500 people, </a:t>
            </a:r>
            <a:r>
              <a:rPr lang="pt-BR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of whom 15% live with a disability. 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3238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pt-BR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Get your pens out and sketch out a rough design for your shelter.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3238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pt-BR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are looking at a collective centre.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Tip: Don´t forget to look in Appendix 1 of the CMMS handbook!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0548E345B6D594AAA06BAD71EA843DF" ma:contentTypeVersion="18" ma:contentTypeDescription="Create a new document." ma:contentTypeScope="" ma:versionID="63aabe99062e586f57a6b5e7de450218">
  <xsd:schema xmlns:xsd="http://www.w3.org/2001/XMLSchema" xmlns:xs="http://www.w3.org/2001/XMLSchema" xmlns:p="http://schemas.microsoft.com/office/2006/metadata/properties" xmlns:ns2="1355b3f0-e072-4ae3-b261-722c43fa6e26" xmlns:ns3="9051fefc-2ea4-4620-a82b-61f19e316bb6" targetNamespace="http://schemas.microsoft.com/office/2006/metadata/properties" ma:root="true" ma:fieldsID="7a4c1f2e99d3e4b9c6edfdb6325b5888" ns2:_="" ns3:_="">
    <xsd:import namespace="1355b3f0-e072-4ae3-b261-722c43fa6e26"/>
    <xsd:import namespace="9051fefc-2ea4-4620-a82b-61f19e316bb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_Flow_SignoffStatu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55b3f0-e072-4ae3-b261-722c43fa6e2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État de validation" ma:internalName="_x00c9_tat_x0020_de_x0020_validation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fc2c48a7-3976-43da-8c19-cb30e3e77c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51fefc-2ea4-4620-a82b-61f19e316bb6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8403d0eb-ff5c-4829-9fc3-59ef669ebb52}" ma:internalName="TaxCatchAll" ma:showField="CatchAllData" ma:web="9051fefc-2ea4-4620-a82b-61f19e316bb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46E4963-877F-417B-A691-449FA154167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355b3f0-e072-4ae3-b261-722c43fa6e26"/>
    <ds:schemaRef ds:uri="9051fefc-2ea4-4620-a82b-61f19e316bb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3E94ACB-7CA7-475B-A3D9-75668955859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227</Words>
  <Application>Microsoft Office PowerPoint</Application>
  <PresentationFormat>Widescreen</PresentationFormat>
  <Paragraphs>36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Tema do Office</vt:lpstr>
      <vt:lpstr>Sphere Workshop Warsaw, February 14th 2023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Activity based on a scenario</vt:lpstr>
      <vt:lpstr>Activity based on a scenario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Sphere Workshop Warsaw, February 14th 2023</dc:title>
  <dc:creator>Gabriel Cyrilo</dc:creator>
  <cp:lastModifiedBy>Tristan Hale</cp:lastModifiedBy>
  <cp:revision>1</cp:revision>
  <dcterms:created xsi:type="dcterms:W3CDTF">2023-02-09T20:32:45Z</dcterms:created>
  <dcterms:modified xsi:type="dcterms:W3CDTF">2023-07-18T11:23:35Z</dcterms:modified>
</cp:coreProperties>
</file>